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60" r:id="rId4"/>
    <p:sldId id="261" r:id="rId5"/>
    <p:sldId id="262" r:id="rId6"/>
    <p:sldId id="264" r:id="rId7"/>
    <p:sldId id="266" r:id="rId8"/>
    <p:sldId id="268" r:id="rId9"/>
    <p:sldId id="270" r:id="rId10"/>
    <p:sldId id="272" r:id="rId11"/>
    <p:sldId id="274" r:id="rId12"/>
    <p:sldId id="2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B86C"/>
    <a:srgbClr val="DCA0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719" autoAdjust="0"/>
  </p:normalViewPr>
  <p:slideViewPr>
    <p:cSldViewPr snapToGrid="0">
      <p:cViewPr varScale="1">
        <p:scale>
          <a:sx n="80" d="100"/>
          <a:sy n="80"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4371C5-31ED-4BA0-9C26-9C8C80E59E3A}"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31C5D2-FDAC-4872-B41B-8F495F58455C}" type="slidenum">
              <a:rPr lang="en-US" smtClean="0"/>
              <a:t>‹#›</a:t>
            </a:fld>
            <a:endParaRPr lang="en-US"/>
          </a:p>
        </p:txBody>
      </p:sp>
    </p:spTree>
    <p:extLst>
      <p:ext uri="{BB962C8B-B14F-4D97-AF65-F5344CB8AC3E}">
        <p14:creationId xmlns:p14="http://schemas.microsoft.com/office/powerpoint/2010/main" val="2802697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u="none" baseline="0" dirty="0" smtClean="0"/>
          </a:p>
        </p:txBody>
      </p:sp>
      <p:sp>
        <p:nvSpPr>
          <p:cNvPr id="4" name="Slide Number Placeholder 3"/>
          <p:cNvSpPr>
            <a:spLocks noGrp="1"/>
          </p:cNvSpPr>
          <p:nvPr>
            <p:ph type="sldNum" sz="quarter" idx="10"/>
          </p:nvPr>
        </p:nvSpPr>
        <p:spPr/>
        <p:txBody>
          <a:bodyPr/>
          <a:lstStyle/>
          <a:p>
            <a:fld id="{7844EFA8-34BD-4B8B-88BF-A149E916262E}" type="slidenum">
              <a:rPr lang="en-US" smtClean="0"/>
              <a:t>1</a:t>
            </a:fld>
            <a:endParaRPr lang="en-US"/>
          </a:p>
        </p:txBody>
      </p:sp>
    </p:spTree>
    <p:extLst>
      <p:ext uri="{BB962C8B-B14F-4D97-AF65-F5344CB8AC3E}">
        <p14:creationId xmlns:p14="http://schemas.microsoft.com/office/powerpoint/2010/main" val="383867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u="none" baseline="0" dirty="0" smtClean="0"/>
          </a:p>
        </p:txBody>
      </p:sp>
      <p:sp>
        <p:nvSpPr>
          <p:cNvPr id="4" name="Slide Number Placeholder 3"/>
          <p:cNvSpPr>
            <a:spLocks noGrp="1"/>
          </p:cNvSpPr>
          <p:nvPr>
            <p:ph type="sldNum" sz="quarter" idx="10"/>
          </p:nvPr>
        </p:nvSpPr>
        <p:spPr/>
        <p:txBody>
          <a:bodyPr/>
          <a:lstStyle/>
          <a:p>
            <a:fld id="{7844EFA8-34BD-4B8B-88BF-A149E916262E}" type="slidenum">
              <a:rPr lang="en-US" smtClean="0"/>
              <a:t>10</a:t>
            </a:fld>
            <a:endParaRPr lang="en-US"/>
          </a:p>
        </p:txBody>
      </p:sp>
    </p:spTree>
    <p:extLst>
      <p:ext uri="{BB962C8B-B14F-4D97-AF65-F5344CB8AC3E}">
        <p14:creationId xmlns:p14="http://schemas.microsoft.com/office/powerpoint/2010/main" val="411192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u="none" baseline="0" dirty="0" smtClean="0"/>
          </a:p>
        </p:txBody>
      </p:sp>
      <p:sp>
        <p:nvSpPr>
          <p:cNvPr id="4" name="Slide Number Placeholder 3"/>
          <p:cNvSpPr>
            <a:spLocks noGrp="1"/>
          </p:cNvSpPr>
          <p:nvPr>
            <p:ph type="sldNum" sz="quarter" idx="10"/>
          </p:nvPr>
        </p:nvSpPr>
        <p:spPr/>
        <p:txBody>
          <a:bodyPr/>
          <a:lstStyle/>
          <a:p>
            <a:fld id="{7844EFA8-34BD-4B8B-88BF-A149E916262E}" type="slidenum">
              <a:rPr lang="en-US" smtClean="0"/>
              <a:t>11</a:t>
            </a:fld>
            <a:endParaRPr lang="en-US"/>
          </a:p>
        </p:txBody>
      </p:sp>
    </p:spTree>
    <p:extLst>
      <p:ext uri="{BB962C8B-B14F-4D97-AF65-F5344CB8AC3E}">
        <p14:creationId xmlns:p14="http://schemas.microsoft.com/office/powerpoint/2010/main" val="3739152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u="none" baseline="0" dirty="0" smtClean="0"/>
              <a:t>Some believe that the first letter in your code will largely determine your career choice, since the majority of your interests likely fall into that category.</a:t>
            </a:r>
          </a:p>
          <a:p>
            <a:pPr marL="0" indent="0">
              <a:buFont typeface="Arial" panose="020B0604020202020204" pitchFamily="34" charset="0"/>
              <a:buNone/>
            </a:pPr>
            <a:endParaRPr lang="en-US" b="0" u="none" baseline="0" dirty="0" smtClean="0"/>
          </a:p>
          <a:p>
            <a:pPr marL="0" indent="0">
              <a:buFont typeface="Arial" panose="020B0604020202020204" pitchFamily="34" charset="0"/>
              <a:buNone/>
            </a:pPr>
            <a:r>
              <a:rPr lang="en-US" b="0" u="none" baseline="0" dirty="0" smtClean="0"/>
              <a:t>The first theme is sometimes referred to as your “passion”, or what you’re drawn to do with your life.  The other </a:t>
            </a:r>
            <a:r>
              <a:rPr lang="en-US" b="0" u="none" baseline="0" smtClean="0"/>
              <a:t>two themes </a:t>
            </a:r>
            <a:r>
              <a:rPr lang="en-US" b="0" u="none" baseline="0" dirty="0" smtClean="0"/>
              <a:t>may indicate how </a:t>
            </a:r>
            <a:r>
              <a:rPr lang="en-US" b="0" u="none" baseline="0" dirty="0" err="1" smtClean="0"/>
              <a:t>oyou</a:t>
            </a:r>
            <a:r>
              <a:rPr lang="en-US" b="0" u="none" baseline="0" dirty="0" smtClean="0"/>
              <a:t> would like to pursue your passion.</a:t>
            </a:r>
          </a:p>
        </p:txBody>
      </p:sp>
      <p:sp>
        <p:nvSpPr>
          <p:cNvPr id="4" name="Slide Number Placeholder 3"/>
          <p:cNvSpPr>
            <a:spLocks noGrp="1"/>
          </p:cNvSpPr>
          <p:nvPr>
            <p:ph type="sldNum" sz="quarter" idx="10"/>
          </p:nvPr>
        </p:nvSpPr>
        <p:spPr/>
        <p:txBody>
          <a:bodyPr/>
          <a:lstStyle/>
          <a:p>
            <a:fld id="{7844EFA8-34BD-4B8B-88BF-A149E916262E}" type="slidenum">
              <a:rPr lang="en-US" smtClean="0"/>
              <a:t>12</a:t>
            </a:fld>
            <a:endParaRPr lang="en-US"/>
          </a:p>
        </p:txBody>
      </p:sp>
    </p:spTree>
    <p:extLst>
      <p:ext uri="{BB962C8B-B14F-4D97-AF65-F5344CB8AC3E}">
        <p14:creationId xmlns:p14="http://schemas.microsoft.com/office/powerpoint/2010/main" val="2039333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u="none" baseline="0" dirty="0" smtClean="0"/>
          </a:p>
        </p:txBody>
      </p:sp>
      <p:sp>
        <p:nvSpPr>
          <p:cNvPr id="4" name="Slide Number Placeholder 3"/>
          <p:cNvSpPr>
            <a:spLocks noGrp="1"/>
          </p:cNvSpPr>
          <p:nvPr>
            <p:ph type="sldNum" sz="quarter" idx="10"/>
          </p:nvPr>
        </p:nvSpPr>
        <p:spPr/>
        <p:txBody>
          <a:bodyPr/>
          <a:lstStyle/>
          <a:p>
            <a:fld id="{7844EFA8-34BD-4B8B-88BF-A149E916262E}" type="slidenum">
              <a:rPr lang="en-US" smtClean="0"/>
              <a:t>2</a:t>
            </a:fld>
            <a:endParaRPr lang="en-US"/>
          </a:p>
        </p:txBody>
      </p:sp>
    </p:spTree>
    <p:extLst>
      <p:ext uri="{BB962C8B-B14F-4D97-AF65-F5344CB8AC3E}">
        <p14:creationId xmlns:p14="http://schemas.microsoft.com/office/powerpoint/2010/main" val="585380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u="none" baseline="0" dirty="0" smtClean="0"/>
          </a:p>
        </p:txBody>
      </p:sp>
      <p:sp>
        <p:nvSpPr>
          <p:cNvPr id="4" name="Slide Number Placeholder 3"/>
          <p:cNvSpPr>
            <a:spLocks noGrp="1"/>
          </p:cNvSpPr>
          <p:nvPr>
            <p:ph type="sldNum" sz="quarter" idx="10"/>
          </p:nvPr>
        </p:nvSpPr>
        <p:spPr/>
        <p:txBody>
          <a:bodyPr/>
          <a:lstStyle/>
          <a:p>
            <a:fld id="{7844EFA8-34BD-4B8B-88BF-A149E916262E}" type="slidenum">
              <a:rPr lang="en-US" smtClean="0"/>
              <a:t>3</a:t>
            </a:fld>
            <a:endParaRPr lang="en-US"/>
          </a:p>
        </p:txBody>
      </p:sp>
    </p:spTree>
    <p:extLst>
      <p:ext uri="{BB962C8B-B14F-4D97-AF65-F5344CB8AC3E}">
        <p14:creationId xmlns:p14="http://schemas.microsoft.com/office/powerpoint/2010/main" val="2491162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u="none" baseline="0" dirty="0" smtClean="0"/>
              <a:t>Don’t take the theme names too literally.  Holland’s definitions of the themes are different from the common meanings of these terms.</a:t>
            </a:r>
          </a:p>
          <a:p>
            <a:pPr marL="0" indent="0">
              <a:buFont typeface="Arial" panose="020B0604020202020204" pitchFamily="34" charset="0"/>
              <a:buNone/>
            </a:pPr>
            <a:endParaRPr lang="en-US" b="0" u="none" baseline="0" dirty="0" smtClean="0"/>
          </a:p>
          <a:p>
            <a:pPr marL="0" indent="0">
              <a:buFont typeface="Arial" panose="020B0604020202020204" pitchFamily="34" charset="0"/>
              <a:buNone/>
            </a:pPr>
            <a:endParaRPr lang="en-US" b="0" u="none" baseline="0" dirty="0" smtClean="0"/>
          </a:p>
        </p:txBody>
      </p:sp>
      <p:sp>
        <p:nvSpPr>
          <p:cNvPr id="4" name="Slide Number Placeholder 3"/>
          <p:cNvSpPr>
            <a:spLocks noGrp="1"/>
          </p:cNvSpPr>
          <p:nvPr>
            <p:ph type="sldNum" sz="quarter" idx="10"/>
          </p:nvPr>
        </p:nvSpPr>
        <p:spPr/>
        <p:txBody>
          <a:bodyPr/>
          <a:lstStyle/>
          <a:p>
            <a:fld id="{7844EFA8-34BD-4B8B-88BF-A149E916262E}" type="slidenum">
              <a:rPr lang="en-US" smtClean="0"/>
              <a:t>4</a:t>
            </a:fld>
            <a:endParaRPr lang="en-US"/>
          </a:p>
        </p:txBody>
      </p:sp>
    </p:spTree>
    <p:extLst>
      <p:ext uri="{BB962C8B-B14F-4D97-AF65-F5344CB8AC3E}">
        <p14:creationId xmlns:p14="http://schemas.microsoft.com/office/powerpoint/2010/main" val="290195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u="none" baseline="0" dirty="0" smtClean="0"/>
              <a:t>This is the person’s Holland Theme Code.</a:t>
            </a:r>
          </a:p>
        </p:txBody>
      </p:sp>
      <p:sp>
        <p:nvSpPr>
          <p:cNvPr id="4" name="Slide Number Placeholder 3"/>
          <p:cNvSpPr>
            <a:spLocks noGrp="1"/>
          </p:cNvSpPr>
          <p:nvPr>
            <p:ph type="sldNum" sz="quarter" idx="10"/>
          </p:nvPr>
        </p:nvSpPr>
        <p:spPr/>
        <p:txBody>
          <a:bodyPr/>
          <a:lstStyle/>
          <a:p>
            <a:fld id="{7844EFA8-34BD-4B8B-88BF-A149E916262E}" type="slidenum">
              <a:rPr lang="en-US" smtClean="0"/>
              <a:t>5</a:t>
            </a:fld>
            <a:endParaRPr lang="en-US"/>
          </a:p>
        </p:txBody>
      </p:sp>
    </p:spTree>
    <p:extLst>
      <p:ext uri="{BB962C8B-B14F-4D97-AF65-F5344CB8AC3E}">
        <p14:creationId xmlns:p14="http://schemas.microsoft.com/office/powerpoint/2010/main" val="2359782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u="none" baseline="0" dirty="0" smtClean="0"/>
          </a:p>
        </p:txBody>
      </p:sp>
      <p:sp>
        <p:nvSpPr>
          <p:cNvPr id="4" name="Slide Number Placeholder 3"/>
          <p:cNvSpPr>
            <a:spLocks noGrp="1"/>
          </p:cNvSpPr>
          <p:nvPr>
            <p:ph type="sldNum" sz="quarter" idx="10"/>
          </p:nvPr>
        </p:nvSpPr>
        <p:spPr/>
        <p:txBody>
          <a:bodyPr/>
          <a:lstStyle/>
          <a:p>
            <a:fld id="{7844EFA8-34BD-4B8B-88BF-A149E916262E}" type="slidenum">
              <a:rPr lang="en-US" smtClean="0"/>
              <a:t>6</a:t>
            </a:fld>
            <a:endParaRPr lang="en-US"/>
          </a:p>
        </p:txBody>
      </p:sp>
    </p:spTree>
    <p:extLst>
      <p:ext uri="{BB962C8B-B14F-4D97-AF65-F5344CB8AC3E}">
        <p14:creationId xmlns:p14="http://schemas.microsoft.com/office/powerpoint/2010/main" val="1437776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u="none" baseline="0" dirty="0" smtClean="0"/>
          </a:p>
        </p:txBody>
      </p:sp>
      <p:sp>
        <p:nvSpPr>
          <p:cNvPr id="4" name="Slide Number Placeholder 3"/>
          <p:cNvSpPr>
            <a:spLocks noGrp="1"/>
          </p:cNvSpPr>
          <p:nvPr>
            <p:ph type="sldNum" sz="quarter" idx="10"/>
          </p:nvPr>
        </p:nvSpPr>
        <p:spPr/>
        <p:txBody>
          <a:bodyPr/>
          <a:lstStyle/>
          <a:p>
            <a:fld id="{7844EFA8-34BD-4B8B-88BF-A149E916262E}" type="slidenum">
              <a:rPr lang="en-US" smtClean="0"/>
              <a:t>7</a:t>
            </a:fld>
            <a:endParaRPr lang="en-US"/>
          </a:p>
        </p:txBody>
      </p:sp>
    </p:spTree>
    <p:extLst>
      <p:ext uri="{BB962C8B-B14F-4D97-AF65-F5344CB8AC3E}">
        <p14:creationId xmlns:p14="http://schemas.microsoft.com/office/powerpoint/2010/main" val="4158491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u="none" baseline="0" dirty="0" smtClean="0"/>
          </a:p>
        </p:txBody>
      </p:sp>
      <p:sp>
        <p:nvSpPr>
          <p:cNvPr id="4" name="Slide Number Placeholder 3"/>
          <p:cNvSpPr>
            <a:spLocks noGrp="1"/>
          </p:cNvSpPr>
          <p:nvPr>
            <p:ph type="sldNum" sz="quarter" idx="10"/>
          </p:nvPr>
        </p:nvSpPr>
        <p:spPr/>
        <p:txBody>
          <a:bodyPr/>
          <a:lstStyle/>
          <a:p>
            <a:fld id="{7844EFA8-34BD-4B8B-88BF-A149E916262E}" type="slidenum">
              <a:rPr lang="en-US" smtClean="0"/>
              <a:t>8</a:t>
            </a:fld>
            <a:endParaRPr lang="en-US"/>
          </a:p>
        </p:txBody>
      </p:sp>
    </p:spTree>
    <p:extLst>
      <p:ext uri="{BB962C8B-B14F-4D97-AF65-F5344CB8AC3E}">
        <p14:creationId xmlns:p14="http://schemas.microsoft.com/office/powerpoint/2010/main" val="886238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0" u="none" baseline="0" dirty="0" smtClean="0"/>
          </a:p>
        </p:txBody>
      </p:sp>
      <p:sp>
        <p:nvSpPr>
          <p:cNvPr id="4" name="Slide Number Placeholder 3"/>
          <p:cNvSpPr>
            <a:spLocks noGrp="1"/>
          </p:cNvSpPr>
          <p:nvPr>
            <p:ph type="sldNum" sz="quarter" idx="10"/>
          </p:nvPr>
        </p:nvSpPr>
        <p:spPr/>
        <p:txBody>
          <a:bodyPr/>
          <a:lstStyle/>
          <a:p>
            <a:fld id="{7844EFA8-34BD-4B8B-88BF-A149E916262E}" type="slidenum">
              <a:rPr lang="en-US" smtClean="0"/>
              <a:t>9</a:t>
            </a:fld>
            <a:endParaRPr lang="en-US"/>
          </a:p>
        </p:txBody>
      </p:sp>
    </p:spTree>
    <p:extLst>
      <p:ext uri="{BB962C8B-B14F-4D97-AF65-F5344CB8AC3E}">
        <p14:creationId xmlns:p14="http://schemas.microsoft.com/office/powerpoint/2010/main" val="3284768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30CB5A-7A3E-4472-A92D-A2860B602DC8}"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602B9-ADAE-4FBB-9337-8A2365933B88}" type="slidenum">
              <a:rPr lang="en-US" smtClean="0"/>
              <a:t>‹#›</a:t>
            </a:fld>
            <a:endParaRPr lang="en-US"/>
          </a:p>
        </p:txBody>
      </p:sp>
    </p:spTree>
    <p:extLst>
      <p:ext uri="{BB962C8B-B14F-4D97-AF65-F5344CB8AC3E}">
        <p14:creationId xmlns:p14="http://schemas.microsoft.com/office/powerpoint/2010/main" val="172039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30CB5A-7A3E-4472-A92D-A2860B602DC8}"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602B9-ADAE-4FBB-9337-8A2365933B88}" type="slidenum">
              <a:rPr lang="en-US" smtClean="0"/>
              <a:t>‹#›</a:t>
            </a:fld>
            <a:endParaRPr lang="en-US"/>
          </a:p>
        </p:txBody>
      </p:sp>
    </p:spTree>
    <p:extLst>
      <p:ext uri="{BB962C8B-B14F-4D97-AF65-F5344CB8AC3E}">
        <p14:creationId xmlns:p14="http://schemas.microsoft.com/office/powerpoint/2010/main" val="1678876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30CB5A-7A3E-4472-A92D-A2860B602DC8}"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602B9-ADAE-4FBB-9337-8A2365933B88}" type="slidenum">
              <a:rPr lang="en-US" smtClean="0"/>
              <a:t>‹#›</a:t>
            </a:fld>
            <a:endParaRPr lang="en-US"/>
          </a:p>
        </p:txBody>
      </p:sp>
    </p:spTree>
    <p:extLst>
      <p:ext uri="{BB962C8B-B14F-4D97-AF65-F5344CB8AC3E}">
        <p14:creationId xmlns:p14="http://schemas.microsoft.com/office/powerpoint/2010/main" val="2846176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30CB5A-7A3E-4472-A92D-A2860B602DC8}"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602B9-ADAE-4FBB-9337-8A2365933B88}" type="slidenum">
              <a:rPr lang="en-US" smtClean="0"/>
              <a:t>‹#›</a:t>
            </a:fld>
            <a:endParaRPr lang="en-US"/>
          </a:p>
        </p:txBody>
      </p:sp>
    </p:spTree>
    <p:extLst>
      <p:ext uri="{BB962C8B-B14F-4D97-AF65-F5344CB8AC3E}">
        <p14:creationId xmlns:p14="http://schemas.microsoft.com/office/powerpoint/2010/main" val="749853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D30CB5A-7A3E-4472-A92D-A2860B602DC8}"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602B9-ADAE-4FBB-9337-8A2365933B88}" type="slidenum">
              <a:rPr lang="en-US" smtClean="0"/>
              <a:t>‹#›</a:t>
            </a:fld>
            <a:endParaRPr lang="en-US"/>
          </a:p>
        </p:txBody>
      </p:sp>
    </p:spTree>
    <p:extLst>
      <p:ext uri="{BB962C8B-B14F-4D97-AF65-F5344CB8AC3E}">
        <p14:creationId xmlns:p14="http://schemas.microsoft.com/office/powerpoint/2010/main" val="79900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30CB5A-7A3E-4472-A92D-A2860B602DC8}"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602B9-ADAE-4FBB-9337-8A2365933B88}" type="slidenum">
              <a:rPr lang="en-US" smtClean="0"/>
              <a:t>‹#›</a:t>
            </a:fld>
            <a:endParaRPr lang="en-US"/>
          </a:p>
        </p:txBody>
      </p:sp>
    </p:spTree>
    <p:extLst>
      <p:ext uri="{BB962C8B-B14F-4D97-AF65-F5344CB8AC3E}">
        <p14:creationId xmlns:p14="http://schemas.microsoft.com/office/powerpoint/2010/main" val="1582503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30CB5A-7A3E-4472-A92D-A2860B602DC8}"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A602B9-ADAE-4FBB-9337-8A2365933B88}" type="slidenum">
              <a:rPr lang="en-US" smtClean="0"/>
              <a:t>‹#›</a:t>
            </a:fld>
            <a:endParaRPr lang="en-US"/>
          </a:p>
        </p:txBody>
      </p:sp>
    </p:spTree>
    <p:extLst>
      <p:ext uri="{BB962C8B-B14F-4D97-AF65-F5344CB8AC3E}">
        <p14:creationId xmlns:p14="http://schemas.microsoft.com/office/powerpoint/2010/main" val="1271218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30CB5A-7A3E-4472-A92D-A2860B602DC8}"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A602B9-ADAE-4FBB-9337-8A2365933B88}" type="slidenum">
              <a:rPr lang="en-US" smtClean="0"/>
              <a:t>‹#›</a:t>
            </a:fld>
            <a:endParaRPr lang="en-US"/>
          </a:p>
        </p:txBody>
      </p:sp>
    </p:spTree>
    <p:extLst>
      <p:ext uri="{BB962C8B-B14F-4D97-AF65-F5344CB8AC3E}">
        <p14:creationId xmlns:p14="http://schemas.microsoft.com/office/powerpoint/2010/main" val="260214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0CB5A-7A3E-4472-A92D-A2860B602DC8}"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A602B9-ADAE-4FBB-9337-8A2365933B88}" type="slidenum">
              <a:rPr lang="en-US" smtClean="0"/>
              <a:t>‹#›</a:t>
            </a:fld>
            <a:endParaRPr lang="en-US"/>
          </a:p>
        </p:txBody>
      </p:sp>
    </p:spTree>
    <p:extLst>
      <p:ext uri="{BB962C8B-B14F-4D97-AF65-F5344CB8AC3E}">
        <p14:creationId xmlns:p14="http://schemas.microsoft.com/office/powerpoint/2010/main" val="2312769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30CB5A-7A3E-4472-A92D-A2860B602DC8}"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602B9-ADAE-4FBB-9337-8A2365933B88}" type="slidenum">
              <a:rPr lang="en-US" smtClean="0"/>
              <a:t>‹#›</a:t>
            </a:fld>
            <a:endParaRPr lang="en-US"/>
          </a:p>
        </p:txBody>
      </p:sp>
    </p:spTree>
    <p:extLst>
      <p:ext uri="{BB962C8B-B14F-4D97-AF65-F5344CB8AC3E}">
        <p14:creationId xmlns:p14="http://schemas.microsoft.com/office/powerpoint/2010/main" val="1866539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30CB5A-7A3E-4472-A92D-A2860B602DC8}"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602B9-ADAE-4FBB-9337-8A2365933B88}" type="slidenum">
              <a:rPr lang="en-US" smtClean="0"/>
              <a:t>‹#›</a:t>
            </a:fld>
            <a:endParaRPr lang="en-US"/>
          </a:p>
        </p:txBody>
      </p:sp>
    </p:spTree>
    <p:extLst>
      <p:ext uri="{BB962C8B-B14F-4D97-AF65-F5344CB8AC3E}">
        <p14:creationId xmlns:p14="http://schemas.microsoft.com/office/powerpoint/2010/main" val="58202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1B86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0CB5A-7A3E-4472-A92D-A2860B602DC8}"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602B9-ADAE-4FBB-9337-8A2365933B88}" type="slidenum">
              <a:rPr lang="en-US" smtClean="0"/>
              <a:t>‹#›</a:t>
            </a:fld>
            <a:endParaRPr lang="en-US"/>
          </a:p>
        </p:txBody>
      </p:sp>
    </p:spTree>
    <p:extLst>
      <p:ext uri="{BB962C8B-B14F-4D97-AF65-F5344CB8AC3E}">
        <p14:creationId xmlns:p14="http://schemas.microsoft.com/office/powerpoint/2010/main" val="2649039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Your Interests and Career Choice</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a:off x="447472" y="972765"/>
            <a:ext cx="11332723" cy="707886"/>
          </a:xfrm>
          <a:prstGeom prst="rect">
            <a:avLst/>
          </a:prstGeom>
          <a:noFill/>
        </p:spPr>
        <p:txBody>
          <a:bodyPr wrap="square" rtlCol="0">
            <a:spAutoFit/>
          </a:bodyPr>
          <a:lstStyle/>
          <a:p>
            <a:pPr algn="ctr"/>
            <a:r>
              <a:rPr lang="en-US" sz="4000" b="1" dirty="0" smtClean="0">
                <a:latin typeface="Arial" panose="020B0604020202020204" pitchFamily="34" charset="0"/>
                <a:cs typeface="Arial" panose="020B0604020202020204" pitchFamily="34" charset="0"/>
              </a:rPr>
              <a:t>Student Learning Outcomes:</a:t>
            </a:r>
            <a:endParaRPr lang="en-US" sz="4000" b="1" dirty="0">
              <a:latin typeface="Arial" panose="020B0604020202020204" pitchFamily="34" charset="0"/>
              <a:cs typeface="Arial" panose="020B0604020202020204" pitchFamily="34" charset="0"/>
            </a:endParaRPr>
          </a:p>
        </p:txBody>
      </p:sp>
      <p:sp>
        <p:nvSpPr>
          <p:cNvPr id="4" name="TextBox 3"/>
          <p:cNvSpPr txBox="1"/>
          <p:nvPr/>
        </p:nvSpPr>
        <p:spPr>
          <a:xfrm>
            <a:off x="194552" y="2494092"/>
            <a:ext cx="11838562" cy="3016210"/>
          </a:xfrm>
          <a:prstGeom prst="rect">
            <a:avLst/>
          </a:prstGeom>
          <a:noFill/>
        </p:spPr>
        <p:txBody>
          <a:bodyPr wrap="square" rtlCol="0">
            <a:spAutoFit/>
          </a:bodyPr>
          <a:lstStyle/>
          <a:p>
            <a:pPr marL="571500" indent="-571500">
              <a:spcBef>
                <a:spcPts val="600"/>
              </a:spcBef>
              <a:spcAft>
                <a:spcPts val="600"/>
              </a:spcAft>
              <a:buFont typeface="Arial" panose="020B0604020202020204" pitchFamily="34" charset="0"/>
              <a:buChar char="•"/>
            </a:pPr>
            <a:r>
              <a:rPr lang="en-US" sz="3400" dirty="0" smtClean="0">
                <a:latin typeface="Arial" panose="020B0604020202020204" pitchFamily="34" charset="0"/>
                <a:cs typeface="Arial" panose="020B0604020202020204" pitchFamily="34" charset="0"/>
              </a:rPr>
              <a:t>Understand Holland’s six interest themes </a:t>
            </a:r>
          </a:p>
          <a:p>
            <a:pPr marL="571500" indent="-571500">
              <a:spcBef>
                <a:spcPts val="600"/>
              </a:spcBef>
              <a:spcAft>
                <a:spcPts val="600"/>
              </a:spcAft>
              <a:buFont typeface="Arial" panose="020B0604020202020204" pitchFamily="34" charset="0"/>
              <a:buChar char="•"/>
            </a:pPr>
            <a:r>
              <a:rPr lang="en-US" sz="3400" dirty="0" smtClean="0">
                <a:latin typeface="Arial" panose="020B0604020202020204" pitchFamily="34" charset="0"/>
                <a:cs typeface="Arial" panose="020B0604020202020204" pitchFamily="34" charset="0"/>
              </a:rPr>
              <a:t>Identify interest themes and how they align with work environments</a:t>
            </a:r>
          </a:p>
          <a:p>
            <a:pPr marL="571500" indent="-571500">
              <a:spcBef>
                <a:spcPts val="600"/>
              </a:spcBef>
              <a:spcAft>
                <a:spcPts val="600"/>
              </a:spcAft>
              <a:buFont typeface="Arial" panose="020B0604020202020204" pitchFamily="34" charset="0"/>
              <a:buChar char="•"/>
            </a:pPr>
            <a:r>
              <a:rPr lang="en-US" sz="3400" dirty="0" smtClean="0">
                <a:latin typeface="Arial" panose="020B0604020202020204" pitchFamily="34" charset="0"/>
                <a:cs typeface="Arial" panose="020B0604020202020204" pitchFamily="34" charset="0"/>
              </a:rPr>
              <a:t>Recognize how combinations of interests can be present in work environments</a:t>
            </a:r>
            <a:endParaRPr lang="en-US" sz="3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8134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Enterprising (The Persuaders)</a:t>
            </a:r>
            <a:endParaRPr lang="en-US" b="1"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nvPr>
        </p:nvGraphicFramePr>
        <p:xfrm>
          <a:off x="506918" y="1225505"/>
          <a:ext cx="11098179" cy="5303520"/>
        </p:xfrm>
        <a:graphic>
          <a:graphicData uri="http://schemas.openxmlformats.org/drawingml/2006/table">
            <a:tbl>
              <a:tblPr firstRow="1" bandRow="1">
                <a:tableStyleId>{5C22544A-7EE6-4342-B048-85BDC9FD1C3A}</a:tableStyleId>
              </a:tblPr>
              <a:tblGrid>
                <a:gridCol w="2790759">
                  <a:extLst>
                    <a:ext uri="{9D8B030D-6E8A-4147-A177-3AD203B41FA5}">
                      <a16:colId xmlns:a16="http://schemas.microsoft.com/office/drawing/2014/main" val="20000"/>
                    </a:ext>
                  </a:extLst>
                </a:gridCol>
                <a:gridCol w="4659549">
                  <a:extLst>
                    <a:ext uri="{9D8B030D-6E8A-4147-A177-3AD203B41FA5}">
                      <a16:colId xmlns:a16="http://schemas.microsoft.com/office/drawing/2014/main" val="20001"/>
                    </a:ext>
                  </a:extLst>
                </a:gridCol>
                <a:gridCol w="3647871">
                  <a:extLst>
                    <a:ext uri="{9D8B030D-6E8A-4147-A177-3AD203B41FA5}">
                      <a16:colId xmlns:a16="http://schemas.microsoft.com/office/drawing/2014/main" val="20002"/>
                    </a:ext>
                  </a:extLst>
                </a:gridCol>
              </a:tblGrid>
              <a:tr h="370840">
                <a:tc>
                  <a:txBody>
                    <a:bodyPr/>
                    <a:lstStyle/>
                    <a:p>
                      <a:pPr algn="ctr"/>
                      <a:r>
                        <a:rPr lang="en-US" sz="2400" dirty="0" smtClean="0">
                          <a:latin typeface="Arial" panose="020B0604020202020204" pitchFamily="34" charset="0"/>
                          <a:cs typeface="Arial" panose="020B0604020202020204" pitchFamily="34" charset="0"/>
                        </a:rPr>
                        <a:t>Likely</a:t>
                      </a:r>
                      <a:r>
                        <a:rPr lang="en-US" sz="2400" baseline="0" dirty="0" smtClean="0">
                          <a:latin typeface="Arial" panose="020B0604020202020204" pitchFamily="34" charset="0"/>
                          <a:cs typeface="Arial" panose="020B0604020202020204" pitchFamily="34" charset="0"/>
                        </a:rPr>
                        <a:t> to be: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Environments</a:t>
                      </a:r>
                      <a:r>
                        <a:rPr lang="en-US" sz="2400" baseline="0" dirty="0" smtClean="0">
                          <a:latin typeface="Arial" panose="020B0604020202020204" pitchFamily="34" charset="0"/>
                          <a:cs typeface="Arial" panose="020B0604020202020204" pitchFamily="34" charset="0"/>
                        </a:rPr>
                        <a:t> often involve: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Examples of Occupations:</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extLst>
                  <a:ext uri="{0D108BD9-81ED-4DB2-BD59-A6C34878D82A}">
                    <a16:rowId xmlns:a16="http://schemas.microsoft.com/office/drawing/2014/main" val="10000"/>
                  </a:ext>
                </a:extLst>
              </a:tr>
              <a:tr h="370840">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Ambitious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Assertive</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Competitive</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Driven to succeed</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Energetic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Influential</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Leadership-oriented</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Resilient</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Risk-takers</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Business and corporate activities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Debating</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Directing others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Entertaining</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Entrepreneurship</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Managing people and projects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Political activities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Promotional activities and marketing</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Speaking in front</a:t>
                      </a:r>
                      <a:r>
                        <a:rPr lang="en-US" sz="2400" baseline="0" dirty="0" smtClean="0">
                          <a:latin typeface="Arial" panose="020B0604020202020204" pitchFamily="34" charset="0"/>
                          <a:cs typeface="Arial" panose="020B0604020202020204" pitchFamily="34" charset="0"/>
                        </a:rPr>
                        <a:t> of large groups</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Advertising and promotion managers (EAC)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Construction managers (ERC)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Chief executives</a:t>
                      </a:r>
                      <a:r>
                        <a:rPr lang="en-US" sz="2400" baseline="0" dirty="0" smtClean="0">
                          <a:latin typeface="Arial" panose="020B0604020202020204" pitchFamily="34" charset="0"/>
                          <a:cs typeface="Arial" panose="020B0604020202020204" pitchFamily="34" charset="0"/>
                        </a:rPr>
                        <a:t> (EC)</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Lawyers (EI)</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Sales and marketing managers (EC)</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Criminal investigators and special agents (EI)</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63670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Conventional </a:t>
            </a:r>
            <a:r>
              <a:rPr lang="en-US" b="1" dirty="0" smtClean="0">
                <a:latin typeface="Arial" panose="020B0604020202020204" pitchFamily="34" charset="0"/>
                <a:cs typeface="Arial" panose="020B0604020202020204" pitchFamily="34" charset="0"/>
              </a:rPr>
              <a:t>(</a:t>
            </a:r>
            <a:r>
              <a:rPr lang="en-US" b="1" smtClean="0">
                <a:latin typeface="Arial" panose="020B0604020202020204" pitchFamily="34" charset="0"/>
                <a:cs typeface="Arial" panose="020B0604020202020204" pitchFamily="34" charset="0"/>
              </a:rPr>
              <a:t>The </a:t>
            </a:r>
            <a:r>
              <a:rPr lang="en-US" b="1" smtClean="0">
                <a:latin typeface="Arial" panose="020B0604020202020204" pitchFamily="34" charset="0"/>
                <a:cs typeface="Arial" panose="020B0604020202020204" pitchFamily="34" charset="0"/>
              </a:rPr>
              <a:t>Organizers</a:t>
            </a:r>
            <a:r>
              <a:rPr lang="en-US" b="1" dirty="0" smtClean="0">
                <a:latin typeface="Arial" panose="020B0604020202020204" pitchFamily="34" charset="0"/>
                <a:cs typeface="Arial" panose="020B0604020202020204" pitchFamily="34" charset="0"/>
              </a:rPr>
              <a:t>)</a:t>
            </a:r>
            <a:endParaRPr lang="en-US" b="1"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nvPr>
        </p:nvGraphicFramePr>
        <p:xfrm>
          <a:off x="506918" y="1225505"/>
          <a:ext cx="11098179" cy="4937760"/>
        </p:xfrm>
        <a:graphic>
          <a:graphicData uri="http://schemas.openxmlformats.org/drawingml/2006/table">
            <a:tbl>
              <a:tblPr firstRow="1" bandRow="1">
                <a:tableStyleId>{5C22544A-7EE6-4342-B048-85BDC9FD1C3A}</a:tableStyleId>
              </a:tblPr>
              <a:tblGrid>
                <a:gridCol w="2790759">
                  <a:extLst>
                    <a:ext uri="{9D8B030D-6E8A-4147-A177-3AD203B41FA5}">
                      <a16:colId xmlns:a16="http://schemas.microsoft.com/office/drawing/2014/main" val="20000"/>
                    </a:ext>
                  </a:extLst>
                </a:gridCol>
                <a:gridCol w="4659549">
                  <a:extLst>
                    <a:ext uri="{9D8B030D-6E8A-4147-A177-3AD203B41FA5}">
                      <a16:colId xmlns:a16="http://schemas.microsoft.com/office/drawing/2014/main" val="20001"/>
                    </a:ext>
                  </a:extLst>
                </a:gridCol>
                <a:gridCol w="3647871">
                  <a:extLst>
                    <a:ext uri="{9D8B030D-6E8A-4147-A177-3AD203B41FA5}">
                      <a16:colId xmlns:a16="http://schemas.microsoft.com/office/drawing/2014/main" val="20002"/>
                    </a:ext>
                  </a:extLst>
                </a:gridCol>
              </a:tblGrid>
              <a:tr h="370840">
                <a:tc>
                  <a:txBody>
                    <a:bodyPr/>
                    <a:lstStyle/>
                    <a:p>
                      <a:pPr algn="ctr"/>
                      <a:r>
                        <a:rPr lang="en-US" sz="2400" dirty="0" smtClean="0">
                          <a:latin typeface="Arial" panose="020B0604020202020204" pitchFamily="34" charset="0"/>
                          <a:cs typeface="Arial" panose="020B0604020202020204" pitchFamily="34" charset="0"/>
                        </a:rPr>
                        <a:t>Likely</a:t>
                      </a:r>
                      <a:r>
                        <a:rPr lang="en-US" sz="2400" baseline="0" dirty="0" smtClean="0">
                          <a:latin typeface="Arial" panose="020B0604020202020204" pitchFamily="34" charset="0"/>
                          <a:cs typeface="Arial" panose="020B0604020202020204" pitchFamily="34" charset="0"/>
                        </a:rPr>
                        <a:t> to be: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Environments</a:t>
                      </a:r>
                      <a:r>
                        <a:rPr lang="en-US" sz="2400" baseline="0" dirty="0" smtClean="0">
                          <a:latin typeface="Arial" panose="020B0604020202020204" pitchFamily="34" charset="0"/>
                          <a:cs typeface="Arial" panose="020B0604020202020204" pitchFamily="34" charset="0"/>
                        </a:rPr>
                        <a:t> often involve: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Examples of Occupations:</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extLst>
                  <a:ext uri="{0D108BD9-81ED-4DB2-BD59-A6C34878D82A}">
                    <a16:rowId xmlns:a16="http://schemas.microsoft.com/office/drawing/2014/main" val="10000"/>
                  </a:ext>
                </a:extLst>
              </a:tr>
              <a:tr h="370840">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Accurate</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Conscientious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Detail-oriented</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Efficient</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Organized</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Patient</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Practical</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Structured</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Systematic</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Accounting</a:t>
                      </a:r>
                      <a:r>
                        <a:rPr lang="en-US" sz="2400" baseline="0" dirty="0" smtClean="0">
                          <a:latin typeface="Arial" panose="020B0604020202020204" pitchFamily="34" charset="0"/>
                          <a:cs typeface="Arial" panose="020B0604020202020204" pitchFamily="34" charset="0"/>
                        </a:rPr>
                        <a:t> and numbers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Budgeting</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Business and office activities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Data management</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Making charts and graphs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Operating computers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Record keeping</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Technical activities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Writing reports</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Immigration and customs inspectors (CER)</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Loan officers (CES)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Accountants (CE)</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City</a:t>
                      </a:r>
                      <a:r>
                        <a:rPr lang="en-US" sz="2400" baseline="0" dirty="0" smtClean="0">
                          <a:latin typeface="Arial" panose="020B0604020202020204" pitchFamily="34" charset="0"/>
                          <a:cs typeface="Arial" panose="020B0604020202020204" pitchFamily="34" charset="0"/>
                        </a:rPr>
                        <a:t> and regional planning aides (CR)</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Purchasing agents (CE)</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Paralegals and legal assistants (CIE)</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19182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Your Holland Theme Code</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a:off x="210312" y="972765"/>
            <a:ext cx="11759183" cy="1569660"/>
          </a:xfrm>
          <a:prstGeom prst="rect">
            <a:avLst/>
          </a:prstGeom>
          <a:noFill/>
        </p:spPr>
        <p:txBody>
          <a:bodyPr wrap="square" rtlCol="0">
            <a:spAutoFit/>
          </a:bodyPr>
          <a:lstStyle/>
          <a:p>
            <a:pPr algn="ctr"/>
            <a:r>
              <a:rPr lang="en-US" sz="2400" dirty="0" smtClean="0">
                <a:latin typeface="Arial" panose="020B0604020202020204" pitchFamily="34" charset="0"/>
                <a:cs typeface="Arial" panose="020B0604020202020204" pitchFamily="34" charset="0"/>
              </a:rPr>
              <a:t>Take the Holland Theme Code Assessment that came with this presentation to find out where you fit.  This is a good starting point to research possible careers.  </a:t>
            </a:r>
          </a:p>
          <a:p>
            <a:pPr algn="ctr"/>
            <a:endParaRPr lang="en-US" sz="2400" dirty="0">
              <a:latin typeface="Arial" panose="020B0604020202020204" pitchFamily="34" charset="0"/>
              <a:cs typeface="Arial" panose="020B0604020202020204" pitchFamily="34" charset="0"/>
            </a:endParaRPr>
          </a:p>
          <a:p>
            <a:pPr algn="ctr"/>
            <a:r>
              <a:rPr lang="en-US" sz="2400" b="1" dirty="0" smtClean="0">
                <a:latin typeface="Arial" panose="020B0604020202020204" pitchFamily="34" charset="0"/>
                <a:cs typeface="Arial" panose="020B0604020202020204" pitchFamily="34" charset="0"/>
              </a:rPr>
              <a:t>Let your coach know when you’re ready to find careers!!</a:t>
            </a:r>
            <a:endParaRPr lang="en-US" sz="2400" b="1"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51514428"/>
              </p:ext>
            </p:extLst>
          </p:nvPr>
        </p:nvGraphicFramePr>
        <p:xfrm>
          <a:off x="1268940" y="2824916"/>
          <a:ext cx="3908898" cy="3383280"/>
        </p:xfrm>
        <a:graphic>
          <a:graphicData uri="http://schemas.openxmlformats.org/drawingml/2006/table">
            <a:tbl>
              <a:tblPr firstRow="1" bandRow="1">
                <a:tableStyleId>{5C22544A-7EE6-4342-B048-85BDC9FD1C3A}</a:tableStyleId>
              </a:tblPr>
              <a:tblGrid>
                <a:gridCol w="941962">
                  <a:extLst>
                    <a:ext uri="{9D8B030D-6E8A-4147-A177-3AD203B41FA5}">
                      <a16:colId xmlns:a16="http://schemas.microsoft.com/office/drawing/2014/main" val="20000"/>
                    </a:ext>
                  </a:extLst>
                </a:gridCol>
                <a:gridCol w="2966936">
                  <a:extLst>
                    <a:ext uri="{9D8B030D-6E8A-4147-A177-3AD203B41FA5}">
                      <a16:colId xmlns:a16="http://schemas.microsoft.com/office/drawing/2014/main" val="20001"/>
                    </a:ext>
                  </a:extLst>
                </a:gridCol>
              </a:tblGrid>
              <a:tr h="330333">
                <a:tc>
                  <a:txBody>
                    <a:bodyPr/>
                    <a:lstStyle/>
                    <a:p>
                      <a:pPr algn="ctr"/>
                      <a:r>
                        <a:rPr lang="en-US" sz="2000" dirty="0" smtClean="0">
                          <a:latin typeface="Arial" panose="020B0604020202020204" pitchFamily="34" charset="0"/>
                          <a:cs typeface="Arial" panose="020B0604020202020204" pitchFamily="34" charset="0"/>
                        </a:rPr>
                        <a:t>Rank</a:t>
                      </a:r>
                      <a:endParaRPr lang="en-US" sz="2000" dirty="0">
                        <a:latin typeface="Arial" panose="020B0604020202020204" pitchFamily="34" charset="0"/>
                        <a:cs typeface="Arial" panose="020B0604020202020204" pitchFamily="34" charset="0"/>
                      </a:endParaRPr>
                    </a:p>
                  </a:txBody>
                  <a:tcPr>
                    <a:solidFill>
                      <a:schemeClr val="accent2">
                        <a:lumMod val="50000"/>
                      </a:schemeClr>
                    </a:solidFill>
                  </a:tcPr>
                </a:tc>
                <a:tc>
                  <a:txBody>
                    <a:bodyPr/>
                    <a:lstStyle/>
                    <a:p>
                      <a:pPr algn="ctr"/>
                      <a:r>
                        <a:rPr lang="en-US" sz="2000" dirty="0" smtClean="0">
                          <a:latin typeface="Arial" panose="020B0604020202020204" pitchFamily="34" charset="0"/>
                          <a:cs typeface="Arial" panose="020B0604020202020204" pitchFamily="34" charset="0"/>
                        </a:rPr>
                        <a:t>Interest</a:t>
                      </a:r>
                      <a:r>
                        <a:rPr lang="en-US" sz="2000" baseline="0" dirty="0" smtClean="0">
                          <a:latin typeface="Arial" panose="020B0604020202020204" pitchFamily="34" charset="0"/>
                          <a:cs typeface="Arial" panose="020B0604020202020204" pitchFamily="34" charset="0"/>
                        </a:rPr>
                        <a:t> Theme</a:t>
                      </a:r>
                      <a:endParaRPr lang="en-US" sz="2000" dirty="0">
                        <a:latin typeface="Arial" panose="020B0604020202020204" pitchFamily="34" charset="0"/>
                        <a:cs typeface="Arial" panose="020B0604020202020204" pitchFamily="34" charset="0"/>
                      </a:endParaRPr>
                    </a:p>
                  </a:txBody>
                  <a:tcPr>
                    <a:solidFill>
                      <a:schemeClr val="accent2">
                        <a:lumMod val="50000"/>
                      </a:schemeClr>
                    </a:solidFill>
                  </a:tcPr>
                </a:tc>
                <a:extLst>
                  <a:ext uri="{0D108BD9-81ED-4DB2-BD59-A6C34878D82A}">
                    <a16:rowId xmlns:a16="http://schemas.microsoft.com/office/drawing/2014/main" val="10000"/>
                  </a:ext>
                </a:extLst>
              </a:tr>
              <a:tr h="370840">
                <a:tc>
                  <a:txBody>
                    <a:bodyPr/>
                    <a:lstStyle/>
                    <a:p>
                      <a:pPr algn="ctr"/>
                      <a:endParaRPr lang="en-US" sz="2000" dirty="0">
                        <a:latin typeface="Arial" panose="020B0604020202020204" pitchFamily="34" charset="0"/>
                        <a:cs typeface="Arial" panose="020B0604020202020204" pitchFamily="34" charset="0"/>
                      </a:endParaRPr>
                    </a:p>
                  </a:txBody>
                  <a:tcPr>
                    <a:solidFill>
                      <a:schemeClr val="accent2">
                        <a:lumMod val="20000"/>
                        <a:lumOff val="80000"/>
                      </a:schemeClr>
                    </a:solidFill>
                  </a:tcPr>
                </a:tc>
                <a:tc>
                  <a:txBody>
                    <a:bodyPr/>
                    <a:lstStyle/>
                    <a:p>
                      <a:pPr algn="l"/>
                      <a:r>
                        <a:rPr lang="en-US" sz="2000" b="1" dirty="0" smtClean="0">
                          <a:latin typeface="Arial" panose="020B0604020202020204" pitchFamily="34" charset="0"/>
                          <a:cs typeface="Arial" panose="020B0604020202020204" pitchFamily="34" charset="0"/>
                        </a:rPr>
                        <a:t>R</a:t>
                      </a:r>
                      <a:r>
                        <a:rPr lang="en-US" sz="2000" dirty="0" smtClean="0">
                          <a:latin typeface="Arial" panose="020B0604020202020204" pitchFamily="34" charset="0"/>
                          <a:cs typeface="Arial" panose="020B0604020202020204" pitchFamily="34" charset="0"/>
                        </a:rPr>
                        <a:t>ealistic (Doers)</a:t>
                      </a:r>
                      <a:endParaRPr lang="en-US" sz="2000" dirty="0">
                        <a:latin typeface="Arial" panose="020B0604020202020204" pitchFamily="34" charset="0"/>
                        <a:cs typeface="Arial" panose="020B0604020202020204" pitchFamily="34" charset="0"/>
                      </a:endParaRPr>
                    </a:p>
                  </a:txBody>
                  <a:tcPr>
                    <a:solidFill>
                      <a:schemeClr val="accent2">
                        <a:lumMod val="20000"/>
                        <a:lumOff val="80000"/>
                      </a:schemeClr>
                    </a:solidFill>
                  </a:tcPr>
                </a:tc>
                <a:extLst>
                  <a:ext uri="{0D108BD9-81ED-4DB2-BD59-A6C34878D82A}">
                    <a16:rowId xmlns:a16="http://schemas.microsoft.com/office/drawing/2014/main" val="10001"/>
                  </a:ext>
                </a:extLst>
              </a:tr>
              <a:tr h="370840">
                <a:tc>
                  <a:txBody>
                    <a:bodyPr/>
                    <a:lstStyle/>
                    <a:p>
                      <a:pPr algn="ctr"/>
                      <a:endParaRPr lang="en-US" sz="20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pPr algn="l"/>
                      <a:r>
                        <a:rPr lang="en-US" sz="2000" b="1" dirty="0" smtClean="0">
                          <a:latin typeface="Arial" panose="020B0604020202020204" pitchFamily="34" charset="0"/>
                          <a:cs typeface="Arial" panose="020B0604020202020204" pitchFamily="34" charset="0"/>
                        </a:rPr>
                        <a:t>I</a:t>
                      </a:r>
                      <a:r>
                        <a:rPr lang="en-US" sz="2000" dirty="0" smtClean="0">
                          <a:latin typeface="Arial" panose="020B0604020202020204" pitchFamily="34" charset="0"/>
                          <a:cs typeface="Arial" panose="020B0604020202020204" pitchFamily="34" charset="0"/>
                        </a:rPr>
                        <a:t>nvestigative (Thinkers)</a:t>
                      </a:r>
                      <a:endParaRPr lang="en-US" sz="2000" dirty="0">
                        <a:latin typeface="Arial" panose="020B0604020202020204" pitchFamily="34" charset="0"/>
                        <a:cs typeface="Arial" panose="020B0604020202020204" pitchFamily="34" charset="0"/>
                      </a:endParaRPr>
                    </a:p>
                  </a:txBody>
                  <a:tcPr>
                    <a:solidFill>
                      <a:schemeClr val="accent2">
                        <a:lumMod val="40000"/>
                        <a:lumOff val="60000"/>
                      </a:schemeClr>
                    </a:solidFill>
                  </a:tcPr>
                </a:tc>
                <a:extLst>
                  <a:ext uri="{0D108BD9-81ED-4DB2-BD59-A6C34878D82A}">
                    <a16:rowId xmlns:a16="http://schemas.microsoft.com/office/drawing/2014/main" val="10002"/>
                  </a:ext>
                </a:extLst>
              </a:tr>
              <a:tr h="370840">
                <a:tc>
                  <a:txBody>
                    <a:bodyPr/>
                    <a:lstStyle/>
                    <a:p>
                      <a:pPr algn="ctr"/>
                      <a:endParaRPr lang="en-US" sz="2000" dirty="0">
                        <a:latin typeface="Arial" panose="020B0604020202020204" pitchFamily="34" charset="0"/>
                        <a:cs typeface="Arial" panose="020B0604020202020204" pitchFamily="34" charset="0"/>
                      </a:endParaRPr>
                    </a:p>
                  </a:txBody>
                  <a:tcPr>
                    <a:solidFill>
                      <a:schemeClr val="accent2">
                        <a:lumMod val="20000"/>
                        <a:lumOff val="80000"/>
                      </a:schemeClr>
                    </a:solidFill>
                  </a:tcPr>
                </a:tc>
                <a:tc>
                  <a:txBody>
                    <a:bodyPr/>
                    <a:lstStyle/>
                    <a:p>
                      <a:pPr algn="l"/>
                      <a:r>
                        <a:rPr lang="en-US" sz="2000" b="1" dirty="0" smtClean="0">
                          <a:latin typeface="Arial" panose="020B0604020202020204" pitchFamily="34" charset="0"/>
                          <a:cs typeface="Arial" panose="020B0604020202020204" pitchFamily="34" charset="0"/>
                        </a:rPr>
                        <a:t>A</a:t>
                      </a:r>
                      <a:r>
                        <a:rPr lang="en-US" sz="2000" dirty="0" smtClean="0">
                          <a:latin typeface="Arial" panose="020B0604020202020204" pitchFamily="34" charset="0"/>
                          <a:cs typeface="Arial" panose="020B0604020202020204" pitchFamily="34" charset="0"/>
                        </a:rPr>
                        <a:t>rtistic (Creators)</a:t>
                      </a:r>
                      <a:endParaRPr lang="en-US" sz="2000" dirty="0">
                        <a:latin typeface="Arial" panose="020B0604020202020204" pitchFamily="34" charset="0"/>
                        <a:cs typeface="Arial" panose="020B0604020202020204" pitchFamily="34" charset="0"/>
                      </a:endParaRPr>
                    </a:p>
                  </a:txBody>
                  <a:tcPr>
                    <a:solidFill>
                      <a:schemeClr val="accent2">
                        <a:lumMod val="20000"/>
                        <a:lumOff val="80000"/>
                      </a:schemeClr>
                    </a:solidFill>
                  </a:tcPr>
                </a:tc>
                <a:extLst>
                  <a:ext uri="{0D108BD9-81ED-4DB2-BD59-A6C34878D82A}">
                    <a16:rowId xmlns:a16="http://schemas.microsoft.com/office/drawing/2014/main" val="10003"/>
                  </a:ext>
                </a:extLst>
              </a:tr>
              <a:tr h="370840">
                <a:tc>
                  <a:txBody>
                    <a:bodyPr/>
                    <a:lstStyle/>
                    <a:p>
                      <a:pPr algn="ctr"/>
                      <a:endParaRPr lang="en-US" sz="20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pPr algn="l"/>
                      <a:r>
                        <a:rPr lang="en-US" sz="2000" b="1" dirty="0" smtClean="0">
                          <a:latin typeface="Arial" panose="020B0604020202020204" pitchFamily="34" charset="0"/>
                          <a:cs typeface="Arial" panose="020B0604020202020204" pitchFamily="34" charset="0"/>
                        </a:rPr>
                        <a:t>S</a:t>
                      </a:r>
                      <a:r>
                        <a:rPr lang="en-US" sz="2000" dirty="0" smtClean="0">
                          <a:latin typeface="Arial" panose="020B0604020202020204" pitchFamily="34" charset="0"/>
                          <a:cs typeface="Arial" panose="020B0604020202020204" pitchFamily="34" charset="0"/>
                        </a:rPr>
                        <a:t>ocial (Helpers)</a:t>
                      </a:r>
                      <a:endParaRPr lang="en-US" sz="2000" dirty="0">
                        <a:latin typeface="Arial" panose="020B0604020202020204" pitchFamily="34" charset="0"/>
                        <a:cs typeface="Arial" panose="020B0604020202020204" pitchFamily="34" charset="0"/>
                      </a:endParaRPr>
                    </a:p>
                  </a:txBody>
                  <a:tcPr>
                    <a:solidFill>
                      <a:schemeClr val="accent2">
                        <a:lumMod val="40000"/>
                        <a:lumOff val="60000"/>
                      </a:schemeClr>
                    </a:solidFill>
                  </a:tcPr>
                </a:tc>
                <a:extLst>
                  <a:ext uri="{0D108BD9-81ED-4DB2-BD59-A6C34878D82A}">
                    <a16:rowId xmlns:a16="http://schemas.microsoft.com/office/drawing/2014/main" val="10004"/>
                  </a:ext>
                </a:extLst>
              </a:tr>
              <a:tr h="370840">
                <a:tc>
                  <a:txBody>
                    <a:bodyPr/>
                    <a:lstStyle/>
                    <a:p>
                      <a:pPr algn="ctr"/>
                      <a:endParaRPr lang="en-US" sz="2000" dirty="0">
                        <a:latin typeface="Arial" panose="020B0604020202020204" pitchFamily="34" charset="0"/>
                        <a:cs typeface="Arial" panose="020B0604020202020204" pitchFamily="34" charset="0"/>
                      </a:endParaRPr>
                    </a:p>
                  </a:txBody>
                  <a:tcPr>
                    <a:solidFill>
                      <a:schemeClr val="accent2">
                        <a:lumMod val="20000"/>
                        <a:lumOff val="80000"/>
                      </a:schemeClr>
                    </a:solidFill>
                  </a:tcPr>
                </a:tc>
                <a:tc>
                  <a:txBody>
                    <a:bodyPr/>
                    <a:lstStyle/>
                    <a:p>
                      <a:pPr algn="l"/>
                      <a:r>
                        <a:rPr lang="en-US" sz="2000" b="1" dirty="0" smtClean="0">
                          <a:latin typeface="Arial" panose="020B0604020202020204" pitchFamily="34" charset="0"/>
                          <a:cs typeface="Arial" panose="020B0604020202020204" pitchFamily="34" charset="0"/>
                        </a:rPr>
                        <a:t>E</a:t>
                      </a:r>
                      <a:r>
                        <a:rPr lang="en-US" sz="2000" dirty="0" smtClean="0">
                          <a:latin typeface="Arial" panose="020B0604020202020204" pitchFamily="34" charset="0"/>
                          <a:cs typeface="Arial" panose="020B0604020202020204" pitchFamily="34" charset="0"/>
                        </a:rPr>
                        <a:t>nterprising</a:t>
                      </a:r>
                      <a:r>
                        <a:rPr lang="en-US" sz="2000" baseline="0" dirty="0" smtClean="0">
                          <a:latin typeface="Arial" panose="020B0604020202020204" pitchFamily="34" charset="0"/>
                          <a:cs typeface="Arial" panose="020B0604020202020204" pitchFamily="34" charset="0"/>
                        </a:rPr>
                        <a:t> (Persuaders)</a:t>
                      </a:r>
                      <a:endParaRPr lang="en-US" sz="2000" dirty="0">
                        <a:latin typeface="Arial" panose="020B0604020202020204" pitchFamily="34" charset="0"/>
                        <a:cs typeface="Arial" panose="020B0604020202020204" pitchFamily="34" charset="0"/>
                      </a:endParaRPr>
                    </a:p>
                  </a:txBody>
                  <a:tcPr>
                    <a:solidFill>
                      <a:schemeClr val="accent2">
                        <a:lumMod val="20000"/>
                        <a:lumOff val="80000"/>
                      </a:schemeClr>
                    </a:solidFill>
                  </a:tcPr>
                </a:tc>
                <a:extLst>
                  <a:ext uri="{0D108BD9-81ED-4DB2-BD59-A6C34878D82A}">
                    <a16:rowId xmlns:a16="http://schemas.microsoft.com/office/drawing/2014/main" val="10005"/>
                  </a:ext>
                </a:extLst>
              </a:tr>
              <a:tr h="370840">
                <a:tc>
                  <a:txBody>
                    <a:bodyPr/>
                    <a:lstStyle/>
                    <a:p>
                      <a:pPr algn="ctr"/>
                      <a:endParaRPr lang="en-US" sz="20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pPr algn="l"/>
                      <a:r>
                        <a:rPr lang="en-US" sz="2000" b="1" dirty="0" smtClean="0">
                          <a:latin typeface="Arial" panose="020B0604020202020204" pitchFamily="34" charset="0"/>
                          <a:cs typeface="Arial" panose="020B0604020202020204" pitchFamily="34" charset="0"/>
                        </a:rPr>
                        <a:t>C</a:t>
                      </a:r>
                      <a:r>
                        <a:rPr lang="en-US" sz="2000" dirty="0" smtClean="0">
                          <a:latin typeface="Arial" panose="020B0604020202020204" pitchFamily="34" charset="0"/>
                          <a:cs typeface="Arial" panose="020B0604020202020204" pitchFamily="34" charset="0"/>
                        </a:rPr>
                        <a:t>onventional (Organizers)</a:t>
                      </a:r>
                      <a:endParaRPr lang="en-US" sz="2000" dirty="0">
                        <a:latin typeface="Arial" panose="020B0604020202020204" pitchFamily="34" charset="0"/>
                        <a:cs typeface="Arial" panose="020B0604020202020204" pitchFamily="34" charset="0"/>
                      </a:endParaRPr>
                    </a:p>
                  </a:txBody>
                  <a:tcPr>
                    <a:solidFill>
                      <a:schemeClr val="accent2">
                        <a:lumMod val="40000"/>
                        <a:lumOff val="60000"/>
                      </a:schemeClr>
                    </a:solidFill>
                  </a:tcPr>
                </a:tc>
                <a:extLst>
                  <a:ext uri="{0D108BD9-81ED-4DB2-BD59-A6C34878D82A}">
                    <a16:rowId xmlns:a16="http://schemas.microsoft.com/office/drawing/2014/main" val="1000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62269968"/>
              </p:ext>
            </p:extLst>
          </p:nvPr>
        </p:nvGraphicFramePr>
        <p:xfrm>
          <a:off x="6224016" y="3769796"/>
          <a:ext cx="4069404" cy="1188720"/>
        </p:xfrm>
        <a:graphic>
          <a:graphicData uri="http://schemas.openxmlformats.org/drawingml/2006/table">
            <a:tbl>
              <a:tblPr firstRow="1" bandRow="1">
                <a:tableStyleId>{5C22544A-7EE6-4342-B048-85BDC9FD1C3A}</a:tableStyleId>
              </a:tblPr>
              <a:tblGrid>
                <a:gridCol w="1319898">
                  <a:extLst>
                    <a:ext uri="{9D8B030D-6E8A-4147-A177-3AD203B41FA5}">
                      <a16:colId xmlns:a16="http://schemas.microsoft.com/office/drawing/2014/main" val="20000"/>
                    </a:ext>
                  </a:extLst>
                </a:gridCol>
                <a:gridCol w="1549445">
                  <a:extLst>
                    <a:ext uri="{9D8B030D-6E8A-4147-A177-3AD203B41FA5}">
                      <a16:colId xmlns:a16="http://schemas.microsoft.com/office/drawing/2014/main" val="20001"/>
                    </a:ext>
                  </a:extLst>
                </a:gridCol>
                <a:gridCol w="1200061">
                  <a:extLst>
                    <a:ext uri="{9D8B030D-6E8A-4147-A177-3AD203B41FA5}">
                      <a16:colId xmlns:a16="http://schemas.microsoft.com/office/drawing/2014/main" val="20002"/>
                    </a:ext>
                  </a:extLst>
                </a:gridCol>
              </a:tblGrid>
              <a:tr h="330333">
                <a:tc gridSpan="3">
                  <a:txBody>
                    <a:bodyPr/>
                    <a:lstStyle/>
                    <a:p>
                      <a:pPr algn="ctr"/>
                      <a:r>
                        <a:rPr lang="en-US" sz="2000" dirty="0" smtClean="0">
                          <a:latin typeface="Arial" panose="020B0604020202020204" pitchFamily="34" charset="0"/>
                          <a:cs typeface="Arial" panose="020B0604020202020204" pitchFamily="34" charset="0"/>
                        </a:rPr>
                        <a:t>Your Holland Theme Code</a:t>
                      </a:r>
                      <a:endParaRPr lang="en-US" sz="2000" dirty="0">
                        <a:latin typeface="Arial" panose="020B0604020202020204" pitchFamily="34" charset="0"/>
                        <a:cs typeface="Arial" panose="020B0604020202020204" pitchFamily="34" charset="0"/>
                      </a:endParaRPr>
                    </a:p>
                  </a:txBody>
                  <a:tcPr>
                    <a:solidFill>
                      <a:schemeClr val="accent2">
                        <a:lumMod val="50000"/>
                      </a:schemeClr>
                    </a:solidFill>
                  </a:tcPr>
                </a:tc>
                <a:tc hMerge="1">
                  <a:txBody>
                    <a:bodyPr/>
                    <a:lstStyle/>
                    <a:p>
                      <a:pPr algn="ctr"/>
                      <a:endParaRPr lang="en-US" sz="2000" dirty="0">
                        <a:latin typeface="Arial" panose="020B0604020202020204" pitchFamily="34" charset="0"/>
                        <a:cs typeface="Arial" panose="020B0604020202020204" pitchFamily="34" charset="0"/>
                      </a:endParaRPr>
                    </a:p>
                  </a:txBody>
                  <a:tcPr>
                    <a:solidFill>
                      <a:schemeClr val="accent2">
                        <a:lumMod val="50000"/>
                      </a:schemeClr>
                    </a:solidFill>
                  </a:tcPr>
                </a:tc>
                <a:tc hMerge="1">
                  <a:txBody>
                    <a:bodyPr/>
                    <a:lstStyle/>
                    <a:p>
                      <a:pPr algn="ctr"/>
                      <a:endParaRPr lang="en-US" sz="2000" dirty="0">
                        <a:latin typeface="Arial" panose="020B0604020202020204" pitchFamily="34" charset="0"/>
                        <a:cs typeface="Arial" panose="020B0604020202020204" pitchFamily="34" charset="0"/>
                      </a:endParaRPr>
                    </a:p>
                  </a:txBody>
                  <a:tcPr>
                    <a:solidFill>
                      <a:schemeClr val="accent2">
                        <a:lumMod val="50000"/>
                      </a:schemeClr>
                    </a:solidFill>
                  </a:tcPr>
                </a:tc>
                <a:extLst>
                  <a:ext uri="{0D108BD9-81ED-4DB2-BD59-A6C34878D82A}">
                    <a16:rowId xmlns:a16="http://schemas.microsoft.com/office/drawing/2014/main" val="10000"/>
                  </a:ext>
                </a:extLst>
              </a:tr>
              <a:tr h="370840">
                <a:tc>
                  <a:txBody>
                    <a:bodyPr/>
                    <a:lstStyle/>
                    <a:p>
                      <a:pPr algn="ctr"/>
                      <a:endParaRPr lang="en-US" sz="2000" dirty="0">
                        <a:latin typeface="Arial" panose="020B0604020202020204" pitchFamily="34" charset="0"/>
                        <a:cs typeface="Arial" panose="020B0604020202020204" pitchFamily="34" charset="0"/>
                      </a:endParaRPr>
                    </a:p>
                  </a:txBody>
                  <a:tcPr>
                    <a:solidFill>
                      <a:schemeClr val="accent2">
                        <a:lumMod val="20000"/>
                        <a:lumOff val="80000"/>
                      </a:schemeClr>
                    </a:solidFill>
                  </a:tcPr>
                </a:tc>
                <a:tc>
                  <a:txBody>
                    <a:bodyPr/>
                    <a:lstStyle/>
                    <a:p>
                      <a:pPr algn="l"/>
                      <a:endParaRPr lang="en-US" sz="2000" dirty="0">
                        <a:latin typeface="Arial" panose="020B0604020202020204" pitchFamily="34" charset="0"/>
                        <a:cs typeface="Arial" panose="020B0604020202020204" pitchFamily="34" charset="0"/>
                      </a:endParaRPr>
                    </a:p>
                  </a:txBody>
                  <a:tcPr>
                    <a:solidFill>
                      <a:schemeClr val="accent2">
                        <a:lumMod val="20000"/>
                        <a:lumOff val="80000"/>
                      </a:schemeClr>
                    </a:solidFill>
                  </a:tcPr>
                </a:tc>
                <a:tc>
                  <a:txBody>
                    <a:bodyPr/>
                    <a:lstStyle/>
                    <a:p>
                      <a:pPr algn="l"/>
                      <a:endParaRPr lang="en-US" sz="2000" dirty="0">
                        <a:latin typeface="Arial" panose="020B0604020202020204" pitchFamily="34" charset="0"/>
                        <a:cs typeface="Arial" panose="020B0604020202020204" pitchFamily="34" charset="0"/>
                      </a:endParaRPr>
                    </a:p>
                  </a:txBody>
                  <a:tcPr>
                    <a:solidFill>
                      <a:schemeClr val="accent2">
                        <a:lumMod val="20000"/>
                        <a:lumOff val="80000"/>
                      </a:schemeClr>
                    </a:solidFill>
                  </a:tcPr>
                </a:tc>
                <a:extLst>
                  <a:ext uri="{0D108BD9-81ED-4DB2-BD59-A6C34878D82A}">
                    <a16:rowId xmlns:a16="http://schemas.microsoft.com/office/drawing/2014/main" val="10001"/>
                  </a:ext>
                </a:extLst>
              </a:tr>
              <a:tr h="370840">
                <a:tc>
                  <a:txBody>
                    <a:bodyPr/>
                    <a:lstStyle/>
                    <a:p>
                      <a:pPr algn="ctr"/>
                      <a:r>
                        <a:rPr lang="en-US" sz="2000" dirty="0" smtClean="0">
                          <a:solidFill>
                            <a:schemeClr val="bg1"/>
                          </a:solidFill>
                          <a:latin typeface="Arial" panose="020B0604020202020204" pitchFamily="34" charset="0"/>
                          <a:cs typeface="Arial" panose="020B0604020202020204" pitchFamily="34" charset="0"/>
                        </a:rPr>
                        <a:t>1</a:t>
                      </a:r>
                      <a:endParaRPr lang="en-US" sz="2000" dirty="0">
                        <a:solidFill>
                          <a:schemeClr val="bg1"/>
                        </a:solidFill>
                        <a:latin typeface="Arial" panose="020B0604020202020204" pitchFamily="34" charset="0"/>
                        <a:cs typeface="Arial" panose="020B0604020202020204" pitchFamily="34" charset="0"/>
                      </a:endParaRPr>
                    </a:p>
                  </a:txBody>
                  <a:tcPr anchor="ctr">
                    <a:solidFill>
                      <a:schemeClr val="accent2">
                        <a:lumMod val="50000"/>
                      </a:schemeClr>
                    </a:solidFill>
                  </a:tcPr>
                </a:tc>
                <a:tc>
                  <a:txBody>
                    <a:bodyPr/>
                    <a:lstStyle/>
                    <a:p>
                      <a:pPr algn="ctr"/>
                      <a:r>
                        <a:rPr lang="en-US" sz="2000" dirty="0" smtClean="0">
                          <a:solidFill>
                            <a:schemeClr val="bg1"/>
                          </a:solidFill>
                          <a:latin typeface="Arial" panose="020B0604020202020204" pitchFamily="34" charset="0"/>
                          <a:cs typeface="Arial" panose="020B0604020202020204" pitchFamily="34" charset="0"/>
                        </a:rPr>
                        <a:t>2</a:t>
                      </a:r>
                      <a:endParaRPr lang="en-US" sz="2000" dirty="0">
                        <a:solidFill>
                          <a:schemeClr val="bg1"/>
                        </a:solidFill>
                        <a:latin typeface="Arial" panose="020B0604020202020204" pitchFamily="34" charset="0"/>
                        <a:cs typeface="Arial" panose="020B0604020202020204" pitchFamily="34" charset="0"/>
                      </a:endParaRPr>
                    </a:p>
                  </a:txBody>
                  <a:tcPr anchor="ctr">
                    <a:solidFill>
                      <a:schemeClr val="accent2">
                        <a:lumMod val="50000"/>
                      </a:schemeClr>
                    </a:solidFill>
                  </a:tcPr>
                </a:tc>
                <a:tc>
                  <a:txBody>
                    <a:bodyPr/>
                    <a:lstStyle/>
                    <a:p>
                      <a:pPr algn="ctr"/>
                      <a:r>
                        <a:rPr lang="en-US" sz="2000" dirty="0" smtClean="0">
                          <a:solidFill>
                            <a:schemeClr val="bg1"/>
                          </a:solidFill>
                          <a:latin typeface="Arial" panose="020B0604020202020204" pitchFamily="34" charset="0"/>
                          <a:cs typeface="Arial" panose="020B0604020202020204" pitchFamily="34" charset="0"/>
                        </a:rPr>
                        <a:t>3</a:t>
                      </a:r>
                      <a:endParaRPr lang="en-US" sz="2000" dirty="0">
                        <a:solidFill>
                          <a:schemeClr val="bg1"/>
                        </a:solidFill>
                        <a:latin typeface="Arial" panose="020B0604020202020204" pitchFamily="34" charset="0"/>
                        <a:cs typeface="Arial" panose="020B0604020202020204" pitchFamily="34" charset="0"/>
                      </a:endParaRPr>
                    </a:p>
                  </a:txBody>
                  <a:tcPr anchor="ctr">
                    <a:solidFill>
                      <a:schemeClr val="accent2">
                        <a:lumMod val="5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36143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Interests</a:t>
            </a:r>
            <a:endParaRPr lang="en-US" b="1" dirty="0">
              <a:latin typeface="Arial" panose="020B0604020202020204" pitchFamily="34" charset="0"/>
              <a:cs typeface="Arial" panose="020B0604020202020204" pitchFamily="34" charset="0"/>
            </a:endParaRPr>
          </a:p>
        </p:txBody>
      </p:sp>
      <p:sp>
        <p:nvSpPr>
          <p:cNvPr id="4" name="TextBox 3"/>
          <p:cNvSpPr txBox="1"/>
          <p:nvPr/>
        </p:nvSpPr>
        <p:spPr>
          <a:xfrm>
            <a:off x="308042" y="1206230"/>
            <a:ext cx="11575915" cy="1138773"/>
          </a:xfrm>
          <a:prstGeom prst="rect">
            <a:avLst/>
          </a:prstGeom>
          <a:noFill/>
        </p:spPr>
        <p:txBody>
          <a:bodyPr wrap="square" rtlCol="0">
            <a:spAutoFit/>
          </a:bodyPr>
          <a:lstStyle/>
          <a:p>
            <a:pPr>
              <a:spcBef>
                <a:spcPts val="600"/>
              </a:spcBef>
              <a:spcAft>
                <a:spcPts val="600"/>
              </a:spcAft>
            </a:pPr>
            <a:r>
              <a:rPr lang="en-US" sz="3400" b="1" dirty="0" smtClean="0">
                <a:latin typeface="Arial" panose="020B0604020202020204" pitchFamily="34" charset="0"/>
                <a:cs typeface="Arial" panose="020B0604020202020204" pitchFamily="34" charset="0"/>
              </a:rPr>
              <a:t>The supreme accomplishment is the blur the line between work and play.                         --Arnold Toynbee</a:t>
            </a:r>
            <a:endParaRPr lang="en-US" sz="3400" b="1" dirty="0">
              <a:latin typeface="Arial" panose="020B0604020202020204" pitchFamily="34" charset="0"/>
              <a:cs typeface="Arial" panose="020B0604020202020204" pitchFamily="34" charset="0"/>
            </a:endParaRPr>
          </a:p>
        </p:txBody>
      </p:sp>
      <p:sp>
        <p:nvSpPr>
          <p:cNvPr id="2" name="TextBox 1"/>
          <p:cNvSpPr txBox="1"/>
          <p:nvPr/>
        </p:nvSpPr>
        <p:spPr>
          <a:xfrm>
            <a:off x="398834" y="2616740"/>
            <a:ext cx="11485123" cy="3801041"/>
          </a:xfrm>
          <a:prstGeom prst="rect">
            <a:avLst/>
          </a:prstGeom>
          <a:noFill/>
        </p:spPr>
        <p:txBody>
          <a:bodyPr wrap="square" rtlCol="0">
            <a:spAutoFit/>
          </a:bodyPr>
          <a:lstStyle/>
          <a:p>
            <a:pPr marL="285750" indent="-285750">
              <a:spcBef>
                <a:spcPts val="600"/>
              </a:spcBef>
              <a:spcAft>
                <a:spcPts val="1200"/>
              </a:spcAft>
              <a:buFont typeface="Arial" panose="020B0604020202020204" pitchFamily="34" charset="0"/>
              <a:buChar char="•"/>
            </a:pPr>
            <a:r>
              <a:rPr lang="en-US" sz="2800" dirty="0" smtClean="0">
                <a:latin typeface="Arial" panose="020B0604020202020204" pitchFamily="34" charset="0"/>
                <a:cs typeface="Arial" panose="020B0604020202020204" pitchFamily="34" charset="0"/>
              </a:rPr>
              <a:t>Finding career options that suit your interests plays a central role in determining whether you’ll like your work and be happy.</a:t>
            </a:r>
          </a:p>
          <a:p>
            <a:pPr marL="285750" indent="-285750">
              <a:spcBef>
                <a:spcPts val="600"/>
              </a:spcBef>
              <a:spcAft>
                <a:spcPts val="1200"/>
              </a:spcAft>
              <a:buFont typeface="Arial" panose="020B0604020202020204" pitchFamily="34" charset="0"/>
              <a:buChar char="•"/>
            </a:pPr>
            <a:r>
              <a:rPr lang="en-US" sz="2800" dirty="0" smtClean="0">
                <a:latin typeface="Arial" panose="020B0604020202020204" pitchFamily="34" charset="0"/>
                <a:cs typeface="Arial" panose="020B0604020202020204" pitchFamily="34" charset="0"/>
              </a:rPr>
              <a:t>However, some of your top leisure interests may not be easily fulfilled in your job.</a:t>
            </a:r>
          </a:p>
          <a:p>
            <a:pPr marL="285750" indent="-285750">
              <a:spcBef>
                <a:spcPts val="600"/>
              </a:spcBef>
              <a:spcAft>
                <a:spcPts val="1200"/>
              </a:spcAft>
              <a:buFont typeface="Arial" panose="020B0604020202020204" pitchFamily="34" charset="0"/>
              <a:buChar char="•"/>
            </a:pPr>
            <a:r>
              <a:rPr lang="en-US" sz="2800" dirty="0" smtClean="0">
                <a:latin typeface="Arial" panose="020B0604020202020204" pitchFamily="34" charset="0"/>
                <a:cs typeface="Arial" panose="020B0604020202020204" pitchFamily="34" charset="0"/>
              </a:rPr>
              <a:t>By the time you’re an adult, your career interests are relatively stable.</a:t>
            </a:r>
          </a:p>
          <a:p>
            <a:pPr marL="742950" lvl="1" indent="-285750">
              <a:spcBef>
                <a:spcPts val="600"/>
              </a:spcBef>
              <a:spcAft>
                <a:spcPts val="1200"/>
              </a:spcAft>
              <a:buFont typeface="Arial" panose="020B0604020202020204" pitchFamily="34" charset="0"/>
              <a:buChar char="•"/>
            </a:pPr>
            <a:r>
              <a:rPr lang="en-US" sz="2800" dirty="0" smtClean="0">
                <a:latin typeface="Arial" panose="020B0604020202020204" pitchFamily="34" charset="0"/>
                <a:cs typeface="Arial" panose="020B0604020202020204" pitchFamily="34" charset="0"/>
              </a:rPr>
              <a:t>That means if you choose something you like at age 25, you’ll continue to like it at age 50.</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5470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Origin of Interests</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a:off x="214007" y="865762"/>
            <a:ext cx="11751013" cy="5278368"/>
          </a:xfrm>
          <a:prstGeom prst="rect">
            <a:avLst/>
          </a:prstGeom>
          <a:noFill/>
        </p:spPr>
        <p:txBody>
          <a:bodyPr wrap="square" rtlCol="0">
            <a:spAutoFit/>
          </a:bodyPr>
          <a:lstStyle/>
          <a:p>
            <a:pPr marL="285750" indent="-285750">
              <a:spcBef>
                <a:spcPts val="600"/>
              </a:spcBef>
              <a:spcAft>
                <a:spcPts val="1200"/>
              </a:spcAft>
              <a:buFont typeface="Arial" panose="020B0604020202020204" pitchFamily="34" charset="0"/>
              <a:buChar char="•"/>
            </a:pPr>
            <a:r>
              <a:rPr lang="en-US" sz="3000" dirty="0" smtClean="0">
                <a:latin typeface="Arial" panose="020B0604020202020204" pitchFamily="34" charset="0"/>
                <a:cs typeface="Arial" panose="020B0604020202020204" pitchFamily="34" charset="0"/>
              </a:rPr>
              <a:t>Having a skill doesn’t necessarily mean you would enjoy using it in a career, and having an interest doesn’t mean you’d be good at it.</a:t>
            </a:r>
          </a:p>
          <a:p>
            <a:pPr marL="742950" lvl="1" indent="-285750">
              <a:spcBef>
                <a:spcPts val="600"/>
              </a:spcBef>
              <a:spcAft>
                <a:spcPts val="1200"/>
              </a:spcAft>
              <a:buFont typeface="Arial" panose="020B0604020202020204" pitchFamily="34" charset="0"/>
              <a:buChar char="•"/>
            </a:pPr>
            <a:r>
              <a:rPr lang="en-US" sz="2800" b="0" u="none" baseline="0" dirty="0" smtClean="0">
                <a:solidFill>
                  <a:schemeClr val="tx2">
                    <a:lumMod val="50000"/>
                  </a:schemeClr>
                </a:solidFill>
                <a:latin typeface="Arial" panose="020B0604020202020204" pitchFamily="34" charset="0"/>
                <a:cs typeface="Arial" panose="020B0604020202020204" pitchFamily="34" charset="0"/>
              </a:rPr>
              <a:t>Bobby’s dad made him play basketball, and he was good at it.  What he really wanted to do was play guitar, but he didn’t have much time to practice because of basketball.  Playing basketball was a skill, but guitar was an interest.</a:t>
            </a:r>
          </a:p>
          <a:p>
            <a:pPr marL="285750" indent="-285750">
              <a:spcBef>
                <a:spcPts val="600"/>
              </a:spcBef>
              <a:spcAft>
                <a:spcPts val="1200"/>
              </a:spcAft>
              <a:buFont typeface="Arial" panose="020B0604020202020204" pitchFamily="34" charset="0"/>
              <a:buChar char="•"/>
            </a:pPr>
            <a:r>
              <a:rPr lang="en-US" sz="3000" dirty="0" smtClean="0">
                <a:latin typeface="Arial" panose="020B0604020202020204" pitchFamily="34" charset="0"/>
                <a:cs typeface="Arial" panose="020B0604020202020204" pitchFamily="34" charset="0"/>
              </a:rPr>
              <a:t>Exposure to a variety of interests and subjects may have been limited in the past.</a:t>
            </a:r>
          </a:p>
          <a:p>
            <a:pPr marL="285750" indent="-285750">
              <a:spcBef>
                <a:spcPts val="600"/>
              </a:spcBef>
              <a:spcAft>
                <a:spcPts val="1200"/>
              </a:spcAft>
              <a:buFont typeface="Arial" panose="020B0604020202020204" pitchFamily="34" charset="0"/>
              <a:buChar char="•"/>
            </a:pPr>
            <a:r>
              <a:rPr lang="en-US" sz="3000" dirty="0" smtClean="0">
                <a:latin typeface="Arial" panose="020B0604020202020204" pitchFamily="34" charset="0"/>
                <a:cs typeface="Arial" panose="020B0604020202020204" pitchFamily="34" charset="0"/>
              </a:rPr>
              <a:t>You will have more freedom and opportunities in college to try out different things.  See where your interests (and skills) lie!</a:t>
            </a: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7890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Holland’s Interest Themes</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a:off x="7140687" y="1297164"/>
            <a:ext cx="4396902" cy="4708981"/>
          </a:xfrm>
          <a:prstGeom prst="rect">
            <a:avLst/>
          </a:prstGeom>
          <a:noFill/>
        </p:spPr>
        <p:txBody>
          <a:bodyPr wrap="square" rtlCol="0">
            <a:spAutoFit/>
          </a:bodyPr>
          <a:lstStyle/>
          <a:p>
            <a:pPr marL="285750" indent="-285750">
              <a:spcBef>
                <a:spcPts val="600"/>
              </a:spcBef>
              <a:spcAft>
                <a:spcPts val="1200"/>
              </a:spcAft>
              <a:buFont typeface="Arial" panose="020B0604020202020204" pitchFamily="34" charset="0"/>
              <a:buChar char="•"/>
            </a:pPr>
            <a:r>
              <a:rPr lang="en-US" sz="3000" dirty="0" smtClean="0">
                <a:latin typeface="Arial" panose="020B0604020202020204" pitchFamily="34" charset="0"/>
                <a:cs typeface="Arial" panose="020B0604020202020204" pitchFamily="34" charset="0"/>
              </a:rPr>
              <a:t>6 interest themes placed on a hexagon.</a:t>
            </a:r>
          </a:p>
          <a:p>
            <a:pPr marL="285750" indent="-285750">
              <a:spcBef>
                <a:spcPts val="600"/>
              </a:spcBef>
              <a:spcAft>
                <a:spcPts val="1200"/>
              </a:spcAft>
              <a:buFont typeface="Arial" panose="020B0604020202020204" pitchFamily="34" charset="0"/>
              <a:buChar char="•"/>
            </a:pPr>
            <a:r>
              <a:rPr lang="en-US" sz="3000" dirty="0" smtClean="0">
                <a:latin typeface="Arial" panose="020B0604020202020204" pitchFamily="34" charset="0"/>
                <a:cs typeface="Arial" panose="020B0604020202020204" pitchFamily="34" charset="0"/>
              </a:rPr>
              <a:t>People (and work environments) can be categorized into 1 (or a combo) of themes.</a:t>
            </a:r>
          </a:p>
          <a:p>
            <a:pPr marL="285750" indent="-285750">
              <a:spcBef>
                <a:spcPts val="600"/>
              </a:spcBef>
              <a:spcAft>
                <a:spcPts val="1200"/>
              </a:spcAft>
              <a:buFont typeface="Arial" panose="020B0604020202020204" pitchFamily="34" charset="0"/>
              <a:buChar char="•"/>
            </a:pPr>
            <a:r>
              <a:rPr lang="en-US" sz="3000" dirty="0" smtClean="0">
                <a:latin typeface="Arial" panose="020B0604020202020204" pitchFamily="34" charset="0"/>
                <a:cs typeface="Arial" panose="020B0604020202020204" pitchFamily="34" charset="0"/>
              </a:rPr>
              <a:t>People should seek out types of work that match their themes.</a:t>
            </a:r>
            <a:endParaRPr lang="en-US" sz="3000" dirty="0">
              <a:latin typeface="Arial" panose="020B0604020202020204" pitchFamily="34" charset="0"/>
              <a:cs typeface="Arial" panose="020B0604020202020204" pitchFamily="34" charset="0"/>
            </a:endParaRPr>
          </a:p>
        </p:txBody>
      </p:sp>
      <p:pic>
        <p:nvPicPr>
          <p:cNvPr id="9" name="Picture 5" descr="HollandHexag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9758" y="1529168"/>
            <a:ext cx="4876800" cy="4244975"/>
          </a:xfrm>
          <a:prstGeom prst="rect">
            <a:avLst/>
          </a:prstGeom>
          <a:noFill/>
          <a:ln>
            <a:noFill/>
          </a:ln>
          <a:effectLst>
            <a:softEdge rad="1270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271834" y="1218718"/>
            <a:ext cx="612648" cy="461665"/>
          </a:xfrm>
          <a:prstGeom prst="rect">
            <a:avLst/>
          </a:prstGeom>
          <a:noFill/>
        </p:spPr>
        <p:txBody>
          <a:bodyPr wrap="square" rtlCol="0">
            <a:spAutoFit/>
          </a:bodyPr>
          <a:lstStyle/>
          <a:p>
            <a:pPr algn="ctr"/>
            <a:r>
              <a:rPr lang="en-US" sz="2400" dirty="0" smtClean="0"/>
              <a:t>R</a:t>
            </a:r>
            <a:endParaRPr lang="en-US" sz="2400" dirty="0"/>
          </a:p>
        </p:txBody>
      </p:sp>
      <p:sp>
        <p:nvSpPr>
          <p:cNvPr id="6" name="TextBox 5"/>
          <p:cNvSpPr txBox="1"/>
          <p:nvPr/>
        </p:nvSpPr>
        <p:spPr>
          <a:xfrm>
            <a:off x="5789676" y="1926336"/>
            <a:ext cx="612648" cy="461665"/>
          </a:xfrm>
          <a:prstGeom prst="rect">
            <a:avLst/>
          </a:prstGeom>
          <a:noFill/>
        </p:spPr>
        <p:txBody>
          <a:bodyPr wrap="square" rtlCol="0">
            <a:spAutoFit/>
          </a:bodyPr>
          <a:lstStyle/>
          <a:p>
            <a:pPr algn="ctr"/>
            <a:r>
              <a:rPr lang="en-US" sz="2400" dirty="0" smtClean="0"/>
              <a:t>I</a:t>
            </a:r>
            <a:endParaRPr lang="en-US" sz="2400" dirty="0"/>
          </a:p>
        </p:txBody>
      </p:sp>
      <p:sp>
        <p:nvSpPr>
          <p:cNvPr id="7" name="TextBox 6"/>
          <p:cNvSpPr txBox="1"/>
          <p:nvPr/>
        </p:nvSpPr>
        <p:spPr>
          <a:xfrm>
            <a:off x="5853684" y="4587240"/>
            <a:ext cx="612648" cy="461665"/>
          </a:xfrm>
          <a:prstGeom prst="rect">
            <a:avLst/>
          </a:prstGeom>
          <a:noFill/>
        </p:spPr>
        <p:txBody>
          <a:bodyPr wrap="square" rtlCol="0">
            <a:spAutoFit/>
          </a:bodyPr>
          <a:lstStyle/>
          <a:p>
            <a:pPr algn="ctr"/>
            <a:r>
              <a:rPr lang="en-US" sz="2400" dirty="0" smtClean="0"/>
              <a:t>A</a:t>
            </a:r>
            <a:endParaRPr lang="en-US" sz="2400" dirty="0"/>
          </a:p>
        </p:txBody>
      </p:sp>
      <p:sp>
        <p:nvSpPr>
          <p:cNvPr id="8" name="TextBox 7"/>
          <p:cNvSpPr txBox="1"/>
          <p:nvPr/>
        </p:nvSpPr>
        <p:spPr>
          <a:xfrm>
            <a:off x="705030" y="1926335"/>
            <a:ext cx="612648" cy="461665"/>
          </a:xfrm>
          <a:prstGeom prst="rect">
            <a:avLst/>
          </a:prstGeom>
          <a:noFill/>
        </p:spPr>
        <p:txBody>
          <a:bodyPr wrap="square" rtlCol="0">
            <a:spAutoFit/>
          </a:bodyPr>
          <a:lstStyle/>
          <a:p>
            <a:pPr algn="ctr"/>
            <a:r>
              <a:rPr lang="en-US" sz="2400" dirty="0" smtClean="0"/>
              <a:t>C</a:t>
            </a:r>
            <a:endParaRPr lang="en-US" sz="2400" dirty="0"/>
          </a:p>
        </p:txBody>
      </p:sp>
      <p:sp>
        <p:nvSpPr>
          <p:cNvPr id="10" name="TextBox 9"/>
          <p:cNvSpPr txBox="1"/>
          <p:nvPr/>
        </p:nvSpPr>
        <p:spPr>
          <a:xfrm>
            <a:off x="705030" y="4571517"/>
            <a:ext cx="612648" cy="461665"/>
          </a:xfrm>
          <a:prstGeom prst="rect">
            <a:avLst/>
          </a:prstGeom>
          <a:noFill/>
        </p:spPr>
        <p:txBody>
          <a:bodyPr wrap="square" rtlCol="0">
            <a:spAutoFit/>
          </a:bodyPr>
          <a:lstStyle/>
          <a:p>
            <a:pPr algn="ctr"/>
            <a:r>
              <a:rPr lang="en-US" sz="2400" dirty="0" smtClean="0"/>
              <a:t>E</a:t>
            </a:r>
            <a:endParaRPr lang="en-US" sz="2400" dirty="0"/>
          </a:p>
        </p:txBody>
      </p:sp>
      <p:sp>
        <p:nvSpPr>
          <p:cNvPr id="11" name="TextBox 10"/>
          <p:cNvSpPr txBox="1"/>
          <p:nvPr/>
        </p:nvSpPr>
        <p:spPr>
          <a:xfrm>
            <a:off x="3271834" y="5775312"/>
            <a:ext cx="612648" cy="461665"/>
          </a:xfrm>
          <a:prstGeom prst="rect">
            <a:avLst/>
          </a:prstGeom>
          <a:noFill/>
        </p:spPr>
        <p:txBody>
          <a:bodyPr wrap="square" rtlCol="0">
            <a:spAutoFit/>
          </a:bodyPr>
          <a:lstStyle/>
          <a:p>
            <a:pPr algn="ctr"/>
            <a:r>
              <a:rPr lang="en-US" sz="2400" dirty="0" smtClean="0"/>
              <a:t>S</a:t>
            </a:r>
            <a:endParaRPr lang="en-US" sz="2400" dirty="0"/>
          </a:p>
        </p:txBody>
      </p:sp>
    </p:spTree>
    <p:extLst>
      <p:ext uri="{BB962C8B-B14F-4D97-AF65-F5344CB8AC3E}">
        <p14:creationId xmlns:p14="http://schemas.microsoft.com/office/powerpoint/2010/main" val="1464889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Holland’s RIASEC</a:t>
            </a:r>
            <a:endParaRPr lang="en-US" b="1" dirty="0">
              <a:latin typeface="Arial" panose="020B0604020202020204" pitchFamily="34" charset="0"/>
              <a:cs typeface="Arial" panose="020B0604020202020204" pitchFamily="34" charset="0"/>
            </a:endParaRPr>
          </a:p>
        </p:txBody>
      </p:sp>
      <p:sp>
        <p:nvSpPr>
          <p:cNvPr id="3" name="TextBox 2"/>
          <p:cNvSpPr txBox="1"/>
          <p:nvPr/>
        </p:nvSpPr>
        <p:spPr>
          <a:xfrm>
            <a:off x="671209" y="1601459"/>
            <a:ext cx="11108988" cy="4431983"/>
          </a:xfrm>
          <a:prstGeom prst="rect">
            <a:avLst/>
          </a:prstGeom>
          <a:noFill/>
        </p:spPr>
        <p:txBody>
          <a:bodyPr wrap="square" rtlCol="0">
            <a:spAutoFit/>
          </a:bodyPr>
          <a:lstStyle/>
          <a:p>
            <a:pPr marL="285750" indent="-285750">
              <a:spcBef>
                <a:spcPts val="600"/>
              </a:spcBef>
              <a:spcAft>
                <a:spcPts val="1200"/>
              </a:spcAft>
              <a:buFont typeface="Arial" panose="020B0604020202020204" pitchFamily="34" charset="0"/>
              <a:buChar char="•"/>
            </a:pPr>
            <a:r>
              <a:rPr lang="en-US" sz="3200" dirty="0" smtClean="0">
                <a:latin typeface="Arial" panose="020B0604020202020204" pitchFamily="34" charset="0"/>
                <a:cs typeface="Arial" panose="020B0604020202020204" pitchFamily="34" charset="0"/>
              </a:rPr>
              <a:t>Each person and occupation is described with a 2 or 3 letter code that combines 2 or 3 of the six types.  For example:</a:t>
            </a:r>
          </a:p>
          <a:p>
            <a:pPr marL="742950" lvl="1" indent="-285750">
              <a:spcBef>
                <a:spcPts val="600"/>
              </a:spcBef>
              <a:spcAft>
                <a:spcPts val="1200"/>
              </a:spcAft>
              <a:buFont typeface="Arial" panose="020B0604020202020204" pitchFamily="34" charset="0"/>
              <a:buChar char="•"/>
            </a:pPr>
            <a:r>
              <a:rPr lang="en-US" sz="3200" dirty="0" smtClean="0">
                <a:latin typeface="Arial" panose="020B0604020202020204" pitchFamily="34" charset="0"/>
                <a:cs typeface="Arial" panose="020B0604020202020204" pitchFamily="34" charset="0"/>
              </a:rPr>
              <a:t>SAE: Social, Artistic, Enterprising</a:t>
            </a:r>
          </a:p>
          <a:p>
            <a:pPr marL="742950" lvl="1" indent="-285750">
              <a:spcBef>
                <a:spcPts val="600"/>
              </a:spcBef>
              <a:spcAft>
                <a:spcPts val="1200"/>
              </a:spcAft>
              <a:buFont typeface="Arial" panose="020B0604020202020204" pitchFamily="34" charset="0"/>
              <a:buChar char="•"/>
            </a:pPr>
            <a:r>
              <a:rPr lang="en-US" sz="3200" dirty="0" smtClean="0">
                <a:latin typeface="Arial" panose="020B0604020202020204" pitchFamily="34" charset="0"/>
                <a:cs typeface="Arial" panose="020B0604020202020204" pitchFamily="34" charset="0"/>
              </a:rPr>
              <a:t>RI: Realistic, Investigative</a:t>
            </a:r>
          </a:p>
          <a:p>
            <a:pPr marL="742950" lvl="1" indent="-285750">
              <a:spcBef>
                <a:spcPts val="600"/>
              </a:spcBef>
              <a:spcAft>
                <a:spcPts val="1200"/>
              </a:spcAft>
              <a:buFont typeface="Arial" panose="020B0604020202020204" pitchFamily="34" charset="0"/>
              <a:buChar char="•"/>
            </a:pPr>
            <a:r>
              <a:rPr lang="en-US" sz="3200" dirty="0" smtClean="0">
                <a:latin typeface="Arial" panose="020B0604020202020204" pitchFamily="34" charset="0"/>
                <a:cs typeface="Arial" panose="020B0604020202020204" pitchFamily="34" charset="0"/>
              </a:rPr>
              <a:t>ASC: Artistic, Social, Conventional</a:t>
            </a:r>
          </a:p>
          <a:p>
            <a:pPr>
              <a:spcBef>
                <a:spcPts val="600"/>
              </a:spcBef>
              <a:spcAft>
                <a:spcPts val="1200"/>
              </a:spcAft>
            </a:pP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5696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Realistic (The Doers)</a:t>
            </a:r>
            <a:endParaRPr lang="en-US" b="1"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nvPr>
        </p:nvGraphicFramePr>
        <p:xfrm>
          <a:off x="506918" y="1225505"/>
          <a:ext cx="11098179" cy="4937760"/>
        </p:xfrm>
        <a:graphic>
          <a:graphicData uri="http://schemas.openxmlformats.org/drawingml/2006/table">
            <a:tbl>
              <a:tblPr firstRow="1" bandRow="1">
                <a:tableStyleId>{5C22544A-7EE6-4342-B048-85BDC9FD1C3A}</a:tableStyleId>
              </a:tblPr>
              <a:tblGrid>
                <a:gridCol w="3424299">
                  <a:extLst>
                    <a:ext uri="{9D8B030D-6E8A-4147-A177-3AD203B41FA5}">
                      <a16:colId xmlns:a16="http://schemas.microsoft.com/office/drawing/2014/main" val="20000"/>
                    </a:ext>
                  </a:extLst>
                </a:gridCol>
                <a:gridCol w="4026009">
                  <a:extLst>
                    <a:ext uri="{9D8B030D-6E8A-4147-A177-3AD203B41FA5}">
                      <a16:colId xmlns:a16="http://schemas.microsoft.com/office/drawing/2014/main" val="20001"/>
                    </a:ext>
                  </a:extLst>
                </a:gridCol>
                <a:gridCol w="3647871">
                  <a:extLst>
                    <a:ext uri="{9D8B030D-6E8A-4147-A177-3AD203B41FA5}">
                      <a16:colId xmlns:a16="http://schemas.microsoft.com/office/drawing/2014/main" val="20002"/>
                    </a:ext>
                  </a:extLst>
                </a:gridCol>
              </a:tblGrid>
              <a:tr h="370840">
                <a:tc>
                  <a:txBody>
                    <a:bodyPr/>
                    <a:lstStyle/>
                    <a:p>
                      <a:pPr algn="ctr"/>
                      <a:r>
                        <a:rPr lang="en-US" sz="2400" dirty="0" smtClean="0">
                          <a:latin typeface="Arial" panose="020B0604020202020204" pitchFamily="34" charset="0"/>
                          <a:cs typeface="Arial" panose="020B0604020202020204" pitchFamily="34" charset="0"/>
                        </a:rPr>
                        <a:t>Likely</a:t>
                      </a:r>
                      <a:r>
                        <a:rPr lang="en-US" sz="2400" baseline="0" dirty="0" smtClean="0">
                          <a:latin typeface="Arial" panose="020B0604020202020204" pitchFamily="34" charset="0"/>
                          <a:cs typeface="Arial" panose="020B0604020202020204" pitchFamily="34" charset="0"/>
                        </a:rPr>
                        <a:t> to be: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Environments</a:t>
                      </a:r>
                      <a:r>
                        <a:rPr lang="en-US" sz="2400" baseline="0" dirty="0" smtClean="0">
                          <a:latin typeface="Arial" panose="020B0604020202020204" pitchFamily="34" charset="0"/>
                          <a:cs typeface="Arial" panose="020B0604020202020204" pitchFamily="34" charset="0"/>
                        </a:rPr>
                        <a:t> often involve: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Examples of Occupations:</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extLst>
                  <a:ext uri="{0D108BD9-81ED-4DB2-BD59-A6C34878D82A}">
                    <a16:rowId xmlns:a16="http://schemas.microsoft.com/office/drawing/2014/main" val="10000"/>
                  </a:ext>
                </a:extLst>
              </a:tr>
              <a:tr h="370840">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Action-oriented</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Concrete</a:t>
                      </a:r>
                      <a:r>
                        <a:rPr lang="en-US" sz="2400" baseline="0" dirty="0" smtClean="0">
                          <a:latin typeface="Arial" panose="020B0604020202020204" pitchFamily="34" charset="0"/>
                          <a:cs typeface="Arial" panose="020B0604020202020204" pitchFamily="34" charset="0"/>
                        </a:rPr>
                        <a:t> thinkers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Constructive</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Drawn to outdoors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Hands-on</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Mechanical</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Observant</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Physical</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Practical </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Adventurous activities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Athletics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Building things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Clear lines of authority</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Fixing or repairing</a:t>
                      </a:r>
                      <a:r>
                        <a:rPr lang="en-US" sz="2400" baseline="0" dirty="0" smtClean="0">
                          <a:latin typeface="Arial" panose="020B0604020202020204" pitchFamily="34" charset="0"/>
                          <a:cs typeface="Arial" panose="020B0604020202020204" pitchFamily="34" charset="0"/>
                        </a:rPr>
                        <a:t> things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Manufacturing</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Operating machinery</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Using physical strength</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Using tools with precision</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Outdoors </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Include animals or plants</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Civil Engineers (RIC)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Automotiv</a:t>
                      </a:r>
                      <a:r>
                        <a:rPr lang="en-US" sz="2400" baseline="0" dirty="0" smtClean="0">
                          <a:latin typeface="Arial" panose="020B0604020202020204" pitchFamily="34" charset="0"/>
                          <a:cs typeface="Arial" panose="020B0604020202020204" pitchFamily="34" charset="0"/>
                        </a:rPr>
                        <a:t>e Mechanics (RI)</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Surgical Technologists (RSC)</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Airline Pilots (RCI)</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Clinical Lab Techs (RIC)</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Freight &amp; Cargo Inspectors (RC)</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48434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Investigative (The Thinkers)</a:t>
            </a:r>
            <a:endParaRPr lang="en-US" b="1"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nvPr>
        </p:nvGraphicFramePr>
        <p:xfrm>
          <a:off x="506918" y="1225505"/>
          <a:ext cx="11098179" cy="5303520"/>
        </p:xfrm>
        <a:graphic>
          <a:graphicData uri="http://schemas.openxmlformats.org/drawingml/2006/table">
            <a:tbl>
              <a:tblPr firstRow="1" bandRow="1">
                <a:tableStyleId>{5C22544A-7EE6-4342-B048-85BDC9FD1C3A}</a:tableStyleId>
              </a:tblPr>
              <a:tblGrid>
                <a:gridCol w="3424299">
                  <a:extLst>
                    <a:ext uri="{9D8B030D-6E8A-4147-A177-3AD203B41FA5}">
                      <a16:colId xmlns:a16="http://schemas.microsoft.com/office/drawing/2014/main" val="20000"/>
                    </a:ext>
                  </a:extLst>
                </a:gridCol>
                <a:gridCol w="4026009">
                  <a:extLst>
                    <a:ext uri="{9D8B030D-6E8A-4147-A177-3AD203B41FA5}">
                      <a16:colId xmlns:a16="http://schemas.microsoft.com/office/drawing/2014/main" val="20001"/>
                    </a:ext>
                  </a:extLst>
                </a:gridCol>
                <a:gridCol w="3647871">
                  <a:extLst>
                    <a:ext uri="{9D8B030D-6E8A-4147-A177-3AD203B41FA5}">
                      <a16:colId xmlns:a16="http://schemas.microsoft.com/office/drawing/2014/main" val="20002"/>
                    </a:ext>
                  </a:extLst>
                </a:gridCol>
              </a:tblGrid>
              <a:tr h="370840">
                <a:tc>
                  <a:txBody>
                    <a:bodyPr/>
                    <a:lstStyle/>
                    <a:p>
                      <a:pPr algn="ctr"/>
                      <a:r>
                        <a:rPr lang="en-US" sz="2400" dirty="0" smtClean="0">
                          <a:latin typeface="Arial" panose="020B0604020202020204" pitchFamily="34" charset="0"/>
                          <a:cs typeface="Arial" panose="020B0604020202020204" pitchFamily="34" charset="0"/>
                        </a:rPr>
                        <a:t>Likely</a:t>
                      </a:r>
                      <a:r>
                        <a:rPr lang="en-US" sz="2400" baseline="0" dirty="0" smtClean="0">
                          <a:latin typeface="Arial" panose="020B0604020202020204" pitchFamily="34" charset="0"/>
                          <a:cs typeface="Arial" panose="020B0604020202020204" pitchFamily="34" charset="0"/>
                        </a:rPr>
                        <a:t> to be: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Environments</a:t>
                      </a:r>
                      <a:r>
                        <a:rPr lang="en-US" sz="2400" baseline="0" dirty="0" smtClean="0">
                          <a:latin typeface="Arial" panose="020B0604020202020204" pitchFamily="34" charset="0"/>
                          <a:cs typeface="Arial" panose="020B0604020202020204" pitchFamily="34" charset="0"/>
                        </a:rPr>
                        <a:t> often involve: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Examples of Occupations:</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extLst>
                  <a:ext uri="{0D108BD9-81ED-4DB2-BD59-A6C34878D82A}">
                    <a16:rowId xmlns:a16="http://schemas.microsoft.com/office/drawing/2014/main" val="10000"/>
                  </a:ext>
                </a:extLst>
              </a:tr>
              <a:tr h="370840">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Academic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Complex</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Independent</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Intellectual</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Scientific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Self-motivated</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Task-oriented</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Theoretical</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Unstructured</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Analyzing and observation</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Computer</a:t>
                      </a:r>
                      <a:r>
                        <a:rPr lang="en-US" sz="2400" baseline="0" dirty="0" smtClean="0">
                          <a:latin typeface="Arial" panose="020B0604020202020204" pitchFamily="34" charset="0"/>
                          <a:cs typeface="Arial" panose="020B0604020202020204" pitchFamily="34" charset="0"/>
                        </a:rPr>
                        <a:t> work</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Critical thinking</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Laboratory work</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Mathematics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Research</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Solving complex problems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Thinking and writing about new ideas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Working with data</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Environmental scientists (IRC)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Surgeons (IRS)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Computer software engineers</a:t>
                      </a:r>
                      <a:r>
                        <a:rPr lang="en-US" sz="2400" baseline="0" dirty="0" smtClean="0">
                          <a:latin typeface="Arial" panose="020B0604020202020204" pitchFamily="34" charset="0"/>
                          <a:cs typeface="Arial" panose="020B0604020202020204" pitchFamily="34" charset="0"/>
                        </a:rPr>
                        <a:t> (IRC0</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Obstetricians (ISR)</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Pharmacists (ICS)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Clinical psychologists (ISA)</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Market research analysts (IEC)</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65709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Artistic (The Creators)</a:t>
            </a:r>
            <a:endParaRPr lang="en-US" b="1"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nvPr>
        </p:nvGraphicFramePr>
        <p:xfrm>
          <a:off x="506918" y="1225505"/>
          <a:ext cx="11098179" cy="4937760"/>
        </p:xfrm>
        <a:graphic>
          <a:graphicData uri="http://schemas.openxmlformats.org/drawingml/2006/table">
            <a:tbl>
              <a:tblPr firstRow="1" bandRow="1">
                <a:tableStyleId>{5C22544A-7EE6-4342-B048-85BDC9FD1C3A}</a:tableStyleId>
              </a:tblPr>
              <a:tblGrid>
                <a:gridCol w="3424299">
                  <a:extLst>
                    <a:ext uri="{9D8B030D-6E8A-4147-A177-3AD203B41FA5}">
                      <a16:colId xmlns:a16="http://schemas.microsoft.com/office/drawing/2014/main" val="20000"/>
                    </a:ext>
                  </a:extLst>
                </a:gridCol>
                <a:gridCol w="4026009">
                  <a:extLst>
                    <a:ext uri="{9D8B030D-6E8A-4147-A177-3AD203B41FA5}">
                      <a16:colId xmlns:a16="http://schemas.microsoft.com/office/drawing/2014/main" val="20001"/>
                    </a:ext>
                  </a:extLst>
                </a:gridCol>
                <a:gridCol w="3647871">
                  <a:extLst>
                    <a:ext uri="{9D8B030D-6E8A-4147-A177-3AD203B41FA5}">
                      <a16:colId xmlns:a16="http://schemas.microsoft.com/office/drawing/2014/main" val="20002"/>
                    </a:ext>
                  </a:extLst>
                </a:gridCol>
              </a:tblGrid>
              <a:tr h="370840">
                <a:tc>
                  <a:txBody>
                    <a:bodyPr/>
                    <a:lstStyle/>
                    <a:p>
                      <a:pPr algn="ctr"/>
                      <a:r>
                        <a:rPr lang="en-US" sz="2400" dirty="0" smtClean="0">
                          <a:latin typeface="Arial" panose="020B0604020202020204" pitchFamily="34" charset="0"/>
                          <a:cs typeface="Arial" panose="020B0604020202020204" pitchFamily="34" charset="0"/>
                        </a:rPr>
                        <a:t>Likely</a:t>
                      </a:r>
                      <a:r>
                        <a:rPr lang="en-US" sz="2400" baseline="0" dirty="0" smtClean="0">
                          <a:latin typeface="Arial" panose="020B0604020202020204" pitchFamily="34" charset="0"/>
                          <a:cs typeface="Arial" panose="020B0604020202020204" pitchFamily="34" charset="0"/>
                        </a:rPr>
                        <a:t> to be: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Environments</a:t>
                      </a:r>
                      <a:r>
                        <a:rPr lang="en-US" sz="2400" baseline="0" dirty="0" smtClean="0">
                          <a:latin typeface="Arial" panose="020B0604020202020204" pitchFamily="34" charset="0"/>
                          <a:cs typeface="Arial" panose="020B0604020202020204" pitchFamily="34" charset="0"/>
                        </a:rPr>
                        <a:t> often involve: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Examples of Occupations:</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extLst>
                  <a:ext uri="{0D108BD9-81ED-4DB2-BD59-A6C34878D82A}">
                    <a16:rowId xmlns:a16="http://schemas.microsoft.com/office/drawing/2014/main" val="10000"/>
                  </a:ext>
                </a:extLst>
              </a:tr>
              <a:tr h="370840">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Creative</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Dramatic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Flexible</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Imaginative</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Intuitive</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Musical</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Non-conforming</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Self-expressive</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Unique</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Creating artwork</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Designing</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Expressing individuality</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Music</a:t>
                      </a:r>
                      <a:r>
                        <a:rPr lang="en-US" sz="2400" baseline="0" dirty="0" smtClean="0">
                          <a:latin typeface="Arial" panose="020B0604020202020204" pitchFamily="34" charset="0"/>
                          <a:cs typeface="Arial" panose="020B0604020202020204" pitchFamily="34" charset="0"/>
                        </a:rPr>
                        <a:t> and instruments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Performing</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Unstructured activities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Using ideas to create something</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Working independently</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Writing or composing</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Fashion designers (AER)</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Film and video editors (AEI)</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Interpreters and translators</a:t>
                      </a:r>
                      <a:r>
                        <a:rPr lang="en-US" sz="2400" baseline="0" dirty="0" smtClean="0">
                          <a:latin typeface="Arial" panose="020B0604020202020204" pitchFamily="34" charset="0"/>
                          <a:cs typeface="Arial" panose="020B0604020202020204" pitchFamily="34" charset="0"/>
                        </a:rPr>
                        <a:t> (AS)</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Poets, lyricists, and creative writers (AI)</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Music directors (AI)</a:t>
                      </a:r>
                    </a:p>
                    <a:p>
                      <a:pPr marL="285750" indent="-285750">
                        <a:buFont typeface="Arial" panose="020B0604020202020204" pitchFamily="34" charset="0"/>
                        <a:buChar char="•"/>
                      </a:pPr>
                      <a:r>
                        <a:rPr lang="en-US" sz="2400" baseline="0" dirty="0" smtClean="0">
                          <a:latin typeface="Arial" panose="020B0604020202020204" pitchFamily="34" charset="0"/>
                          <a:cs typeface="Arial" panose="020B0604020202020204" pitchFamily="34" charset="0"/>
                        </a:rPr>
                        <a:t>Multimedia artists and animators (AI)</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92998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xfrm>
            <a:off x="0" y="159324"/>
            <a:ext cx="12192000" cy="813441"/>
          </a:xfrm>
        </p:spPr>
        <p:txBody>
          <a:bodyPr>
            <a:normAutofit fontScale="90000"/>
          </a:bodyPr>
          <a:lstStyle/>
          <a:p>
            <a:r>
              <a:rPr lang="en-US" b="1" dirty="0" smtClean="0">
                <a:latin typeface="Arial" panose="020B0604020202020204" pitchFamily="34" charset="0"/>
                <a:cs typeface="Arial" panose="020B0604020202020204" pitchFamily="34" charset="0"/>
              </a:rPr>
              <a:t>Social (The Helpers)</a:t>
            </a:r>
            <a:endParaRPr lang="en-US" b="1"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nvPr>
        </p:nvGraphicFramePr>
        <p:xfrm>
          <a:off x="506918" y="1225505"/>
          <a:ext cx="11098179" cy="4937760"/>
        </p:xfrm>
        <a:graphic>
          <a:graphicData uri="http://schemas.openxmlformats.org/drawingml/2006/table">
            <a:tbl>
              <a:tblPr firstRow="1" bandRow="1">
                <a:tableStyleId>{5C22544A-7EE6-4342-B048-85BDC9FD1C3A}</a:tableStyleId>
              </a:tblPr>
              <a:tblGrid>
                <a:gridCol w="3424299">
                  <a:extLst>
                    <a:ext uri="{9D8B030D-6E8A-4147-A177-3AD203B41FA5}">
                      <a16:colId xmlns:a16="http://schemas.microsoft.com/office/drawing/2014/main" val="20000"/>
                    </a:ext>
                  </a:extLst>
                </a:gridCol>
                <a:gridCol w="4026009">
                  <a:extLst>
                    <a:ext uri="{9D8B030D-6E8A-4147-A177-3AD203B41FA5}">
                      <a16:colId xmlns:a16="http://schemas.microsoft.com/office/drawing/2014/main" val="20001"/>
                    </a:ext>
                  </a:extLst>
                </a:gridCol>
                <a:gridCol w="3647871">
                  <a:extLst>
                    <a:ext uri="{9D8B030D-6E8A-4147-A177-3AD203B41FA5}">
                      <a16:colId xmlns:a16="http://schemas.microsoft.com/office/drawing/2014/main" val="20002"/>
                    </a:ext>
                  </a:extLst>
                </a:gridCol>
              </a:tblGrid>
              <a:tr h="370840">
                <a:tc>
                  <a:txBody>
                    <a:bodyPr/>
                    <a:lstStyle/>
                    <a:p>
                      <a:pPr algn="ctr"/>
                      <a:r>
                        <a:rPr lang="en-US" sz="2400" dirty="0" smtClean="0">
                          <a:latin typeface="Arial" panose="020B0604020202020204" pitchFamily="34" charset="0"/>
                          <a:cs typeface="Arial" panose="020B0604020202020204" pitchFamily="34" charset="0"/>
                        </a:rPr>
                        <a:t>Likely</a:t>
                      </a:r>
                      <a:r>
                        <a:rPr lang="en-US" sz="2400" baseline="0" dirty="0" smtClean="0">
                          <a:latin typeface="Arial" panose="020B0604020202020204" pitchFamily="34" charset="0"/>
                          <a:cs typeface="Arial" panose="020B0604020202020204" pitchFamily="34" charset="0"/>
                        </a:rPr>
                        <a:t> to be: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Environments</a:t>
                      </a:r>
                      <a:r>
                        <a:rPr lang="en-US" sz="2400" baseline="0" dirty="0" smtClean="0">
                          <a:latin typeface="Arial" panose="020B0604020202020204" pitchFamily="34" charset="0"/>
                          <a:cs typeface="Arial" panose="020B0604020202020204" pitchFamily="34" charset="0"/>
                        </a:rPr>
                        <a:t> often involve:</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tc>
                  <a:txBody>
                    <a:bodyPr/>
                    <a:lstStyle/>
                    <a:p>
                      <a:pPr algn="ctr"/>
                      <a:r>
                        <a:rPr lang="en-US" sz="2400" dirty="0" smtClean="0">
                          <a:latin typeface="Arial" panose="020B0604020202020204" pitchFamily="34" charset="0"/>
                          <a:cs typeface="Arial" panose="020B0604020202020204" pitchFamily="34" charset="0"/>
                        </a:rPr>
                        <a:t>Examples of Occupations:</a:t>
                      </a:r>
                      <a:endParaRPr lang="en-US" sz="2400" dirty="0">
                        <a:latin typeface="Arial" panose="020B0604020202020204" pitchFamily="34" charset="0"/>
                        <a:cs typeface="Arial" panose="020B0604020202020204" pitchFamily="34" charset="0"/>
                      </a:endParaRPr>
                    </a:p>
                  </a:txBody>
                  <a:tcPr anchor="ctr">
                    <a:solidFill>
                      <a:schemeClr val="accent6">
                        <a:lumMod val="50000"/>
                      </a:schemeClr>
                    </a:solidFill>
                  </a:tcPr>
                </a:tc>
                <a:extLst>
                  <a:ext uri="{0D108BD9-81ED-4DB2-BD59-A6C34878D82A}">
                    <a16:rowId xmlns:a16="http://schemas.microsoft.com/office/drawing/2014/main" val="10000"/>
                  </a:ext>
                </a:extLst>
              </a:tr>
              <a:tr h="370840">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Cooperative</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Empathetic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Friendly</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Generous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Helpful</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Humanistic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Idealistic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Insightful</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Understanding</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Counseling</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Helping</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Listening</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Nurturing or healing</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Social service activities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Supporting</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Teaching</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Volunteer activities</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Working in a group</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Elementary school teachers (SAC)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Occupational therapists (SI)</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Probation officers (SEC)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Registered nurses (SIC)</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Athletic trainers (SRI)</a:t>
                      </a:r>
                    </a:p>
                    <a:p>
                      <a:pPr marL="285750"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Mental health counselors</a:t>
                      </a:r>
                      <a:r>
                        <a:rPr lang="en-US" sz="2400" baseline="0" dirty="0" smtClean="0">
                          <a:latin typeface="Arial" panose="020B0604020202020204" pitchFamily="34" charset="0"/>
                          <a:cs typeface="Arial" panose="020B0604020202020204" pitchFamily="34" charset="0"/>
                        </a:rPr>
                        <a:t> (SIA)</a:t>
                      </a:r>
                      <a:endParaRPr lang="en-US" sz="2400" dirty="0">
                        <a:latin typeface="Arial" panose="020B0604020202020204" pitchFamily="34" charset="0"/>
                        <a:cs typeface="Arial" panose="020B0604020202020204" pitchFamily="34" charset="0"/>
                      </a:endParaRPr>
                    </a:p>
                  </a:txBody>
                  <a:tcPr>
                    <a:solidFill>
                      <a:schemeClr val="accent4">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02961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1033</Words>
  <Application>Microsoft Office PowerPoint</Application>
  <PresentationFormat>Widescreen</PresentationFormat>
  <Paragraphs>235</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Your Interests and Career Choice</vt:lpstr>
      <vt:lpstr>Interests</vt:lpstr>
      <vt:lpstr>Origin of Interests</vt:lpstr>
      <vt:lpstr>Holland’s Interest Themes</vt:lpstr>
      <vt:lpstr>Holland’s RIASEC</vt:lpstr>
      <vt:lpstr>Realistic (The Doers)</vt:lpstr>
      <vt:lpstr>Investigative (The Thinkers)</vt:lpstr>
      <vt:lpstr>Artistic (The Creators)</vt:lpstr>
      <vt:lpstr>Social (The Helpers)</vt:lpstr>
      <vt:lpstr>Enterprising (The Persuaders)</vt:lpstr>
      <vt:lpstr>Conventional (The Organizers)</vt:lpstr>
      <vt:lpstr>Your Holland Theme Code</vt:lpstr>
    </vt:vector>
  </TitlesOfParts>
  <Company>SKCTC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Interests and Career Choice</dc:title>
  <dc:creator>Dykes-Anderson, Michelle (Southeast)</dc:creator>
  <cp:lastModifiedBy>Dykes-Anderson, Michelle (Southeast)</cp:lastModifiedBy>
  <cp:revision>5</cp:revision>
  <dcterms:created xsi:type="dcterms:W3CDTF">2016-10-03T19:26:46Z</dcterms:created>
  <dcterms:modified xsi:type="dcterms:W3CDTF">2016-10-04T15:51:28Z</dcterms:modified>
</cp:coreProperties>
</file>