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3"/>
  </p:notesMasterIdLst>
  <p:handoutMasterIdLst>
    <p:handoutMasterId r:id="rId24"/>
  </p:handoutMasterIdLst>
  <p:sldIdLst>
    <p:sldId id="264" r:id="rId3"/>
    <p:sldId id="265" r:id="rId4"/>
    <p:sldId id="266" r:id="rId5"/>
    <p:sldId id="292" r:id="rId6"/>
    <p:sldId id="267" r:id="rId7"/>
    <p:sldId id="301" r:id="rId8"/>
    <p:sldId id="293" r:id="rId9"/>
    <p:sldId id="294" r:id="rId10"/>
    <p:sldId id="295" r:id="rId11"/>
    <p:sldId id="296" r:id="rId12"/>
    <p:sldId id="271" r:id="rId13"/>
    <p:sldId id="272" r:id="rId14"/>
    <p:sldId id="290" r:id="rId15"/>
    <p:sldId id="297" r:id="rId16"/>
    <p:sldId id="298" r:id="rId17"/>
    <p:sldId id="299" r:id="rId18"/>
    <p:sldId id="300" r:id="rId19"/>
    <p:sldId id="283" r:id="rId20"/>
    <p:sldId id="274" r:id="rId21"/>
    <p:sldId id="289" r:id="rId22"/>
  </p:sldIdLst>
  <p:sldSz cx="12188825" cy="6858000"/>
  <p:notesSz cx="7023100" cy="93091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59" d="100"/>
          <a:sy n="59" d="100"/>
        </p:scale>
        <p:origin x="600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9/22/2016</a:t>
            </a:fld>
            <a:endParaRPr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9/22/2016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9/22/2016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9/22/2016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9/22/2016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9/22/2016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9/22/2016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9/22/2016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9/22/2016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9/22/2016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9/22/2016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9/22/2016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eheadstate.edu/content_template.aspx?id=6560" TargetMode="External"/><Relationship Id="rId2" Type="http://schemas.openxmlformats.org/officeDocument/2006/relationships/hyperlink" Target="http://www.moreheadstate.edu/content_template.aspx?id=2775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heaa.com/website/kheaa/parents?main=1" TargetMode="External"/><Relationship Id="rId2" Type="http://schemas.openxmlformats.org/officeDocument/2006/relationships/hyperlink" Target="http://www.fafsa.ed.gov/#--the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tweb.com/college-scholarships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apps.collegeboard.com/cbsearch_ss/servlet/scholarshipsearchservlet?SS_ACTION=DB_SEARCH&amp;pageIndex=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TYx8G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ky.edu/AcademicScholarship/transfer.ht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7412" y="2133600"/>
            <a:ext cx="7922974" cy="2663826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and Applying for Scholarships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1012" y="304800"/>
            <a:ext cx="7008574" cy="711200"/>
          </a:xfrm>
        </p:spPr>
        <p:txBody>
          <a:bodyPr/>
          <a:lstStyle/>
          <a:p>
            <a:r>
              <a:rPr lang="en-US" dirty="0" smtClean="0"/>
              <a:t>Funding Your College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Louisville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88973" y="1600200"/>
            <a:ext cx="10414026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latin typeface="Arial" panose="020B0604020202020204" pitchFamily="34" charset="0"/>
              </a:rPr>
              <a:t>U of L </a:t>
            </a:r>
            <a:r>
              <a:rPr lang="en-US" altLang="en-US" sz="2000" dirty="0">
                <a:latin typeface="Arial" panose="020B0604020202020204" pitchFamily="34" charset="0"/>
              </a:rPr>
              <a:t>offers an academic scholarship for students transferring from KCTCS </a:t>
            </a:r>
            <a:r>
              <a:rPr lang="en-US" altLang="en-US" sz="2000" dirty="0" smtClean="0">
                <a:latin typeface="Arial" panose="020B0604020202020204" pitchFamily="34" charset="0"/>
              </a:rPr>
              <a:t>institutions. The </a:t>
            </a:r>
            <a:r>
              <a:rPr lang="en-US" altLang="en-US" sz="2000" dirty="0">
                <a:latin typeface="Arial" panose="020B0604020202020204" pitchFamily="34" charset="0"/>
              </a:rPr>
              <a:t>scholarship application deadline for the 2016-2017 school year is </a:t>
            </a:r>
            <a:r>
              <a:rPr lang="en-US" altLang="en-US" sz="2000" b="1" dirty="0">
                <a:latin typeface="Arial" panose="020B0604020202020204" pitchFamily="34" charset="0"/>
              </a:rPr>
              <a:t>April 15, 2016</a:t>
            </a:r>
            <a:r>
              <a:rPr lang="en-US" altLang="en-US" sz="2000" dirty="0">
                <a:latin typeface="Arial" panose="020B0604020202020204" pitchFamily="34" charset="0"/>
              </a:rPr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</a:rPr>
              <a:t>Please view the requirements below: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latin typeface="Arial" panose="020B0604020202020204" pitchFamily="34" charset="0"/>
              </a:rPr>
              <a:t>40 </a:t>
            </a:r>
            <a:r>
              <a:rPr lang="en-US" altLang="en-US" sz="2000" dirty="0">
                <a:latin typeface="Arial" panose="020B0604020202020204" pitchFamily="34" charset="0"/>
              </a:rPr>
              <a:t>or more transferable hours complete at the end of the spring semester</a:t>
            </a:r>
            <a:r>
              <a:rPr lang="en-US" altLang="en-US" sz="2000" dirty="0" smtClean="0">
                <a:latin typeface="Arial" panose="020B0604020202020204" pitchFamily="34" charset="0"/>
              </a:rPr>
              <a:t>.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latin typeface="Arial" panose="020B0604020202020204" pitchFamily="34" charset="0"/>
              </a:rPr>
              <a:t>At </a:t>
            </a:r>
            <a:r>
              <a:rPr lang="en-US" altLang="en-US" sz="2000" dirty="0">
                <a:latin typeface="Arial" panose="020B0604020202020204" pitchFamily="34" charset="0"/>
              </a:rPr>
              <a:t>least 24 of which must be graded hours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latin typeface="Arial" panose="020B0604020202020204" pitchFamily="34" charset="0"/>
              </a:rPr>
              <a:t>May </a:t>
            </a:r>
            <a:r>
              <a:rPr lang="en-US" altLang="en-US" sz="2000" dirty="0">
                <a:latin typeface="Arial" panose="020B0604020202020204" pitchFamily="34" charset="0"/>
              </a:rPr>
              <a:t>not include developmental or technical coursework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latin typeface="Arial" panose="020B0604020202020204" pitchFamily="34" charset="0"/>
              </a:rPr>
              <a:t>3.25 </a:t>
            </a:r>
            <a:r>
              <a:rPr lang="en-US" altLang="en-US" sz="2000" dirty="0">
                <a:latin typeface="Arial" panose="020B0604020202020204" pitchFamily="34" charset="0"/>
              </a:rPr>
              <a:t>transferable GPA at the end of the spring semester. </a:t>
            </a:r>
            <a:endParaRPr lang="en-US" altLang="en-US" sz="2000" dirty="0" smtClean="0">
              <a:latin typeface="Arial" panose="020B060402020202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latin typeface="Arial" panose="020B0604020202020204" pitchFamily="34" charset="0"/>
              </a:rPr>
              <a:t>Your </a:t>
            </a:r>
            <a:r>
              <a:rPr lang="en-US" altLang="en-US" sz="2000" dirty="0">
                <a:latin typeface="Arial" panose="020B0604020202020204" pitchFamily="34" charset="0"/>
              </a:rPr>
              <a:t>transferable GPA will include all colleges attended. 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latin typeface="Arial" panose="020B0604020202020204" pitchFamily="34" charset="0"/>
              </a:rPr>
              <a:t>Students </a:t>
            </a:r>
            <a:r>
              <a:rPr lang="en-US" altLang="en-US" sz="2000" dirty="0">
                <a:latin typeface="Arial" panose="020B0604020202020204" pitchFamily="34" charset="0"/>
              </a:rPr>
              <a:t>most recent college attended must be </a:t>
            </a:r>
            <a:r>
              <a:rPr lang="en-US" altLang="en-US" sz="2000" dirty="0" smtClean="0">
                <a:latin typeface="Arial" panose="020B0604020202020204" pitchFamily="34" charset="0"/>
              </a:rPr>
              <a:t>KCTCS.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latin typeface="Arial" panose="020B0604020202020204" pitchFamily="34" charset="0"/>
              </a:rPr>
              <a:t>Submit </a:t>
            </a:r>
            <a:r>
              <a:rPr lang="en-US" altLang="en-US" sz="2000" dirty="0">
                <a:latin typeface="Arial" panose="020B0604020202020204" pitchFamily="34" charset="0"/>
              </a:rPr>
              <a:t>all official current transcripts, </a:t>
            </a:r>
            <a:r>
              <a:rPr lang="en-US" altLang="en-US" sz="2000" dirty="0" smtClean="0">
                <a:latin typeface="Arial" panose="020B0604020202020204" pitchFamily="34" charset="0"/>
              </a:rPr>
              <a:t>application </a:t>
            </a:r>
            <a:r>
              <a:rPr lang="en-US" altLang="en-US" sz="2000" dirty="0">
                <a:latin typeface="Arial" panose="020B0604020202020204" pitchFamily="34" charset="0"/>
              </a:rPr>
              <a:t>for </a:t>
            </a:r>
            <a:r>
              <a:rPr lang="en-US" altLang="en-US" sz="2000" dirty="0" smtClean="0">
                <a:latin typeface="Arial" panose="020B0604020202020204" pitchFamily="34" charset="0"/>
              </a:rPr>
              <a:t>admission, </a:t>
            </a:r>
            <a:r>
              <a:rPr lang="en-US" altLang="en-US" sz="2000" dirty="0">
                <a:latin typeface="Arial" panose="020B0604020202020204" pitchFamily="34" charset="0"/>
              </a:rPr>
              <a:t>and a KCTCS Academic Transfer Scholarship application by April 15</a:t>
            </a:r>
            <a:r>
              <a:rPr lang="en-US" altLang="en-US" sz="2000" dirty="0" smtClean="0">
                <a:latin typeface="Arial" panose="020B0604020202020204" pitchFamily="34" charset="0"/>
              </a:rPr>
              <a:t>.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latin typeface="Arial" panose="020B0604020202020204" pitchFamily="34" charset="0"/>
              </a:rPr>
              <a:t>If </a:t>
            </a:r>
            <a:r>
              <a:rPr lang="en-US" altLang="en-US" sz="2000" dirty="0">
                <a:latin typeface="Arial" panose="020B0604020202020204" pitchFamily="34" charset="0"/>
              </a:rPr>
              <a:t>enrolled in Spring 2016 classes, submit official final transcript by May 30.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80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Morehead State University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3886" y="1473200"/>
            <a:ext cx="10744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KCTCS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Transfer Scholarship: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Award: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$4,500 per year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eligible, students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must: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30 or more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credit hours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3.5 or higher cumulative GPA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a new transfer 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MSU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scholarship is automatic to those who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qualify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the PRIORITY deadline. 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Phi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Theta Kappa Scholarship: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scholarship is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stackable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the KCTCS Transfer Scholarship and the award is $1,000 per year. This scholarship does require a separate application and has a hard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May 31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deadline. Only 5 PTK scholarships will be awarded but this is a great opportunity to receive some additional funding.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27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Northern Kentucky University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5060" y="1676400"/>
            <a:ext cx="103618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$1,250 per fall and spring semester ($2,500 yearly)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36 semester hours from KCTCS college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school must be a KCTCS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Eligible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regular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admissions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3.0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minimum cumulative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GPA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fall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semester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Never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previously enrolled at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NKU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Continually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enroll full-time (minimum of 12 credit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hours)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Kentucky resident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Renewable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3 years, with good academic standing, while seeking first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Bachelor’s degree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8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Murray State University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6612" y="1676400"/>
            <a:ext cx="1089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1000/semester first year full-time, 12 credit hour per semester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500/semester first year half-time 6 – 11 credit hours per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semester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3.25 minimum GPA;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inimum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36 transferable credit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Renewable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 one year award only.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apply for Continuing Undergraduate Academic Scholarship </a:t>
            </a:r>
          </a:p>
        </p:txBody>
      </p:sp>
    </p:spTree>
    <p:extLst>
      <p:ext uri="{BB962C8B-B14F-4D97-AF65-F5344CB8AC3E}">
        <p14:creationId xmlns:p14="http://schemas.microsoft.com/office/powerpoint/2010/main" val="12099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Union College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7523" y="1752600"/>
            <a:ext cx="107569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Up to $5,000 each academic year (renewable)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admitted to Union College as a full-time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Earned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Associate in Arts or an Associate in Science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degree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minimum 2.0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GPA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Meet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priority application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deadline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3.5 GPA (Up to $12,000), Minimum 3.25 (Up to $10,000) Minimum 3.0 GPA (Up to $8000) Minimum 2.5 GPA  (Up to full $5,000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8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the Cumberlands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9012" y="1752600"/>
            <a:ext cx="105269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up to $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10,000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Minimum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GPA of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Scholarship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 be combined with other institutional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scholarships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Renewable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30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Kentucky University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686" y="1676400"/>
            <a:ext cx="10896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transferring from 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KCTCS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institution with an Associate's Degree (received prior to their first fall semester as a transfer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student)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Enroll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full-time and apply between February 1 and April 1,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scholarship application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required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4000 with overall cumulative GPA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3.75+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renewable with 3.25 GPA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3000 with overall cumulative GPA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3.5-3.7499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renewable with 3.25 GPA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2000 with overall cumulative GPA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3.25-3.499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renewable with 3.25 GPA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1500 with overall cumulative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GPA 3.0-3.2499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renewable with 3.0 GPA) 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earn at least 24 hours at the end of their first academic year with the appropriate GPA (see above) for the award to be renewed the following year.  </a:t>
            </a:r>
          </a:p>
        </p:txBody>
      </p:sp>
    </p:spTree>
    <p:extLst>
      <p:ext uri="{BB962C8B-B14F-4D97-AF65-F5344CB8AC3E}">
        <p14:creationId xmlns:p14="http://schemas.microsoft.com/office/powerpoint/2010/main" val="192976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Lincoln Memorial University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686" y="1600200"/>
            <a:ext cx="10896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Phi Theta Kappa Scholarship</a:t>
            </a:r>
            <a:endParaRPr lang="en-US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in Phi Theta Kappa at Southeast can apply for the LMU PTK scholarship by: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Being an active member of the Southeast chapter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an admissions application to LMU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 a letter of good-standing from PTK Coordinator at Southeast (Sandra Brown)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are awarded ½ off of LMU tuition, renewable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Full Tuition Scholarship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High academic achieving Southeast students can be nominated by a Southeast faculty member during the Spring term to receive this prestigious award.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Only one student from all Southeast campuses will be chosen to receive this award.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Students receive full tuition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scholarship is renewable based upon academic standing at LMU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4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SCHOLARSHIPS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3886" y="1486140"/>
            <a:ext cx="10744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Kentucky Coal County College Completion Scholarship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must: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Kentucky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resident and U.S. Citizen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earned at least sixty (60) credit hours toward completion of their first bachelor's degree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enrolled at least half‐time in a bachelor's degree program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good academic standing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past due financial obligations 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KHEAA.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Award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$7,027 per year at nonprofit, independent institution located in a coal-producing county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$2,377 per year at public university extension campus located in a coal‐producing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county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$3,514 per year at public or nonprofit, independent institution whose main campus is in Kentucky, but not in a coal‐producing county.* </a:t>
            </a:r>
          </a:p>
        </p:txBody>
      </p:sp>
    </p:spTree>
    <p:extLst>
      <p:ext uri="{BB962C8B-B14F-4D97-AF65-F5344CB8AC3E}">
        <p14:creationId xmlns:p14="http://schemas.microsoft.com/office/powerpoint/2010/main" val="38248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SCHOLARSHIPS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1260" y="1828800"/>
            <a:ext cx="102094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 scholarships opportunities are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being created frequently, so please make a point to talk to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 Academic Advantage staff member about </a:t>
            </a: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your transfer plans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early.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08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2" y="0"/>
            <a:ext cx="7008574" cy="1296987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OBJECTIVES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412" y="17526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the end of this workshop you will be able to: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► Locate and apply for applicable scholarships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3581400"/>
            <a:ext cx="5334000" cy="3000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985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4212" y="1473200"/>
            <a:ext cx="1097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All information presented on this PowerPoint presentation was taken from the following websites:</a:t>
            </a:r>
          </a:p>
          <a:p>
            <a:endParaRPr lang="en-US" altLang="en-US" dirty="0" smtClean="0">
              <a:hlinkClick r:id="rId2"/>
            </a:endParaRPr>
          </a:p>
          <a:p>
            <a:r>
              <a:rPr lang="en-US" altLang="en-US" dirty="0" smtClean="0">
                <a:hlinkClick r:id="rId2"/>
              </a:rPr>
              <a:t>http</a:t>
            </a:r>
            <a:r>
              <a:rPr lang="en-US" altLang="en-US" dirty="0">
                <a:hlinkClick r:id="rId2"/>
              </a:rPr>
              <a:t>://www.fafsa.ed.gov/#--the</a:t>
            </a:r>
            <a:r>
              <a:rPr lang="en-US" altLang="en-US" dirty="0"/>
              <a:t> --official website for the Free Application for Federal Student Aid (FAFSA)</a:t>
            </a:r>
          </a:p>
          <a:p>
            <a:endParaRPr lang="en-US" altLang="en-US" dirty="0" smtClean="0">
              <a:hlinkClick r:id="rId3"/>
            </a:endParaRPr>
          </a:p>
          <a:p>
            <a:r>
              <a:rPr lang="en-US" altLang="en-US" dirty="0" smtClean="0">
                <a:hlinkClick r:id="rId3"/>
              </a:rPr>
              <a:t>http</a:t>
            </a:r>
            <a:r>
              <a:rPr lang="en-US" altLang="en-US" dirty="0">
                <a:hlinkClick r:id="rId3"/>
              </a:rPr>
              <a:t>://www.kheaa.com/website/kheaa/parents?main=1</a:t>
            </a:r>
            <a:r>
              <a:rPr lang="en-US" altLang="en-US" dirty="0"/>
              <a:t>--Kentucky Higher Education Assistance Authority (</a:t>
            </a:r>
            <a:r>
              <a:rPr lang="en-US" altLang="en-US" dirty="0" smtClean="0"/>
              <a:t>KHEAA)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924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7638"/>
            <a:ext cx="10157354" cy="1395562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SCHOLARSHIPS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286" y="1473200"/>
            <a:ext cx="11201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 smtClean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Scholarships are gifts. They don't need to be repaid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There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are thousands of them, offered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0993" lvl="1" indent="-5715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  <a:p>
            <a:pPr marL="1180993" lvl="1" indent="-5715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</a:p>
          <a:p>
            <a:pPr marL="1180993" lvl="1" indent="-5715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</a:p>
          <a:p>
            <a:pPr marL="1180993" lvl="1" indent="-57150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</a:p>
          <a:p>
            <a:pPr marL="1180993" lvl="1" indent="-571500"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rofessional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social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6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7638"/>
            <a:ext cx="10157354" cy="1395562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SCHOLARSHIPS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286" y="1473200"/>
            <a:ext cx="112014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 smtClean="0">
              <a:latin typeface="Century Gothic" panose="020B0502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Here are some resources you can use to locate and apply for national, state, and local scholarships. 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CollegeFish--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http://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www.collegefish.org/transfer-students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College Board--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goo.gl/5d2Khz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en-US" alt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Fastweb.com--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://www.fastweb.com/college-scholarships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b="1" dirty="0">
              <a:hlinkClick r:id="rId4"/>
            </a:endParaRPr>
          </a:p>
          <a:p>
            <a:endParaRPr lang="en-US" b="1" dirty="0"/>
          </a:p>
          <a:p>
            <a:endParaRPr lang="en-US" dirty="0"/>
          </a:p>
          <a:p>
            <a:pPr marL="1066693" lvl="1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endParaRPr lang="en-US" sz="1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SCHOLARSHIPS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6786" y="1454509"/>
            <a:ext cx="10058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Did you know that Southeast offers scholarship opportunities for students?</a:t>
            </a: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Drop by the Admission’s office at a campus near you 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or click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here to apply for scholarships to help fund your education at Southeast.</a:t>
            </a:r>
          </a:p>
          <a:p>
            <a:r>
              <a:rPr lang="en-US" sz="3600" dirty="0">
                <a:hlinkClick r:id="rId2"/>
              </a:rPr>
              <a:t>https://</a:t>
            </a:r>
            <a:r>
              <a:rPr lang="en-US" sz="3600" dirty="0" smtClean="0">
                <a:hlinkClick r:id="rId2"/>
              </a:rPr>
              <a:t>goo.gl/TYx8GL</a:t>
            </a:r>
            <a:endParaRPr lang="en-US" sz="3600" dirty="0" smtClean="0"/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deadline is April 2017!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8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 SCHOLARSHIPS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6786" y="1828800"/>
            <a:ext cx="1005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Did you know that most Kentucky 4-year colleges and universities have scholarships for KCTCS students?  Take advantage of these wonderful opportunities to help fund your education!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1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28600"/>
            <a:ext cx="10157354" cy="10160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Eastern Kentucky University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899533"/>
              </p:ext>
            </p:extLst>
          </p:nvPr>
        </p:nvGraphicFramePr>
        <p:xfrm>
          <a:off x="1193651" y="4267200"/>
          <a:ext cx="10995024" cy="2055464"/>
        </p:xfrm>
        <a:graphic>
          <a:graphicData uri="http://schemas.openxmlformats.org/drawingml/2006/table">
            <a:tbl>
              <a:tblPr/>
              <a:tblGrid>
                <a:gridCol w="5497512"/>
                <a:gridCol w="5497512"/>
              </a:tblGrid>
              <a:tr h="263316">
                <a:tc>
                  <a:txBody>
                    <a:bodyPr/>
                    <a:lstStyle/>
                    <a:p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898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EKU Colonel Plus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College GPA of 3.75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$2000 per semester for 6 semesters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450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Colonel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College GPA of 3.5-3.74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$750 per semester for 6 semesters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898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Maroon Plus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College GPA of 3.25-3.49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 per semester for 6 semesters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8898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Maroon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College GPA of 3.0-3.249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$250 per semester for 6 semesters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54998" y="1507916"/>
            <a:ext cx="10110497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Must be a first-time transfer to EKU directly from KCTCS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Have a minimum of 24 college credits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Maintain full-time enrollment at EKU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minimum 3.0 cumulative GPA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Renewable for 6 consecutive semesters.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 be considered, submit your EKU Admission application by the deadline: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Summer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April 15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Fall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June 15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Spring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November 15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44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0"/>
            <a:ext cx="10157354" cy="13970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Kentucky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85582" y="1600200"/>
            <a:ext cx="10110497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Trustees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Scholarship - competitive, must apply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KCTCS tuition rate at UK for up to two years.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Must transfer for the fall semester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 a currently enrolled full-time KCTCS student the spring semester before transfer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an Associate in Arts or Science degree prior to transfer - with a minimum 3.5 cumulative GPA.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automatic; Must apply by June 1st!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Kentucky Tradition Scholarship - award based on funding availability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 enrolled KCTCS students with 40 hours by the end of the spring semester (with at least 24 earned at KCTCS)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minimum cumulative GPA of 3.30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to UK for the fall term ($1,500 per semester for up to four semesters).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Award based on academic credentials provided with admission application, date of acceptance and funding availability.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This award may be offered in addition to the Trustees Scholarship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0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10" y="-1917"/>
            <a:ext cx="10157354" cy="1397000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Kentucky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73930" y="1600200"/>
            <a:ext cx="1011049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1600" b="1" dirty="0" smtClean="0">
                <a:solidFill>
                  <a:srgbClr val="37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Wildcat </a:t>
            </a:r>
            <a:r>
              <a:rPr lang="en-US" sz="1600" b="1" dirty="0">
                <a:solidFill>
                  <a:srgbClr val="37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Scholarship - award based on funding availability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37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</a:t>
            </a:r>
            <a:r>
              <a:rPr lang="en-US" sz="1600" dirty="0">
                <a:solidFill>
                  <a:srgbClr val="37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with a minimum 3.30 cumulative </a:t>
            </a:r>
            <a:r>
              <a:rPr lang="en-US" sz="1600" dirty="0" smtClean="0">
                <a:solidFill>
                  <a:srgbClr val="37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GPA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37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</a:t>
            </a:r>
            <a:r>
              <a:rPr lang="en-US" sz="1600" dirty="0">
                <a:solidFill>
                  <a:srgbClr val="37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enrolled at an accredited institution </a:t>
            </a:r>
            <a:endParaRPr lang="en-US" sz="1600" dirty="0" smtClean="0">
              <a:solidFill>
                <a:srgbClr val="374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37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1600" dirty="0">
                <a:solidFill>
                  <a:srgbClr val="37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hours by the end of the spring </a:t>
            </a:r>
            <a:r>
              <a:rPr lang="en-US" sz="1600" dirty="0" smtClean="0">
                <a:solidFill>
                  <a:srgbClr val="37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37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Transfers </a:t>
            </a:r>
            <a:r>
              <a:rPr lang="en-US" sz="1600" dirty="0">
                <a:solidFill>
                  <a:srgbClr val="37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UK for the fall </a:t>
            </a:r>
            <a:r>
              <a:rPr lang="en-US" sz="1600" dirty="0" smtClean="0">
                <a:solidFill>
                  <a:srgbClr val="37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term--$1,500 </a:t>
            </a:r>
            <a:r>
              <a:rPr lang="en-US" sz="1600" dirty="0">
                <a:solidFill>
                  <a:srgbClr val="37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one-year, non-renewable </a:t>
            </a:r>
            <a:r>
              <a:rPr lang="en-US" sz="1600" dirty="0" smtClean="0">
                <a:solidFill>
                  <a:srgbClr val="37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37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 </a:t>
            </a:r>
            <a:r>
              <a:rPr lang="en-US" sz="1600" dirty="0">
                <a:solidFill>
                  <a:srgbClr val="374C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academic credentials provided with admission application, date of acceptance and funding availability. </a:t>
            </a:r>
            <a:endParaRPr lang="en-US" sz="1600" dirty="0" smtClean="0">
              <a:solidFill>
                <a:srgbClr val="374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en-US" sz="1600" b="1" dirty="0">
              <a:solidFill>
                <a:srgbClr val="374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Phi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Theta Kappa Transfer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Scholarship - limited number available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Current members of Phi Theta Kappa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Transferring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the University of Kentucky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Fall semester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Awards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offered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full tuition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in-state student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recipients. 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postmark deadline to submit the Phi Theta Kappa Transfer Scholarship application and all supporting documentation is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June 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can be found here: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www.uky.edu/AcademicScholarship/transfer.htm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rgbClr val="374C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1196</Words>
  <Application>Microsoft Office PowerPoint</Application>
  <PresentationFormat>Custom</PresentationFormat>
  <Paragraphs>187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</vt:lpstr>
      <vt:lpstr>Books 16x9</vt:lpstr>
      <vt:lpstr>Finding and Applying for Scholarships</vt:lpstr>
      <vt:lpstr>PowerPoint Presentation</vt:lpstr>
      <vt:lpstr>SCHOLARSHIPS</vt:lpstr>
      <vt:lpstr>SCHOLARSHIPS</vt:lpstr>
      <vt:lpstr>SCHOLARSHIPS</vt:lpstr>
      <vt:lpstr>TRANSFER SCHOLARSHIPS</vt:lpstr>
      <vt:lpstr>Eastern Kentucky University</vt:lpstr>
      <vt:lpstr>University of Kentucky</vt:lpstr>
      <vt:lpstr>University of Kentucky</vt:lpstr>
      <vt:lpstr>University of Louisville</vt:lpstr>
      <vt:lpstr>Morehead State University</vt:lpstr>
      <vt:lpstr>Northern Kentucky University</vt:lpstr>
      <vt:lpstr>Murray State University</vt:lpstr>
      <vt:lpstr>Union College</vt:lpstr>
      <vt:lpstr>University of the Cumberlands</vt:lpstr>
      <vt:lpstr>Western Kentucky University</vt:lpstr>
      <vt:lpstr>Lincoln Memorial University</vt:lpstr>
      <vt:lpstr>SCHOLARSHIPS</vt:lpstr>
      <vt:lpstr>SCHOLARSHIPS</vt:lpstr>
      <vt:lpstr>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2015-09-03T16:19:21Z</dcterms:created>
  <dcterms:modified xsi:type="dcterms:W3CDTF">2016-09-22T19:20:07Z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