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78" r:id="rId3"/>
    <p:sldId id="283" r:id="rId4"/>
    <p:sldId id="258" r:id="rId5"/>
    <p:sldId id="282" r:id="rId6"/>
    <p:sldId id="313" r:id="rId7"/>
    <p:sldId id="280" r:id="rId8"/>
    <p:sldId id="281" r:id="rId9"/>
    <p:sldId id="314" r:id="rId10"/>
    <p:sldId id="284" r:id="rId11"/>
    <p:sldId id="289" r:id="rId12"/>
    <p:sldId id="288" r:id="rId13"/>
    <p:sldId id="287" r:id="rId14"/>
    <p:sldId id="286" r:id="rId15"/>
    <p:sldId id="295" r:id="rId16"/>
    <p:sldId id="285" r:id="rId17"/>
    <p:sldId id="294" r:id="rId18"/>
    <p:sldId id="293" r:id="rId19"/>
    <p:sldId id="292" r:id="rId20"/>
    <p:sldId id="296" r:id="rId21"/>
    <p:sldId id="297" r:id="rId22"/>
    <p:sldId id="298" r:id="rId23"/>
    <p:sldId id="299" r:id="rId24"/>
    <p:sldId id="300" r:id="rId25"/>
    <p:sldId id="302" r:id="rId26"/>
    <p:sldId id="303" r:id="rId27"/>
    <p:sldId id="304" r:id="rId28"/>
    <p:sldId id="305" r:id="rId29"/>
    <p:sldId id="301" r:id="rId30"/>
    <p:sldId id="291" r:id="rId31"/>
    <p:sldId id="306" r:id="rId32"/>
    <p:sldId id="307" r:id="rId33"/>
    <p:sldId id="308" r:id="rId34"/>
    <p:sldId id="312" r:id="rId35"/>
    <p:sldId id="311" r:id="rId36"/>
    <p:sldId id="310" r:id="rId37"/>
    <p:sldId id="309" r:id="rId38"/>
    <p:sldId id="279" r:id="rId39"/>
  </p:sldIdLst>
  <p:sldSz cx="9144000" cy="6858000" type="screen4x3"/>
  <p:notesSz cx="6858000" cy="9144000"/>
  <p:custShowLst>
    <p:custShow name="Custom Show 1" id="0">
      <p:sldLst>
        <p:sld r:id="rId2"/>
        <p:sld r:id="rId3"/>
        <p:sld r:id="rId5"/>
        <p:sld r:id="rId39"/>
      </p:sldLst>
    </p:custShow>
  </p:custShowLst>
  <p:defaultTextStyle>
    <a:defPPr>
      <a:defRPr lang="en-US"/>
    </a:defPPr>
    <a:lvl1pPr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Book Antiqua" panose="02040602050305030304"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Book Antiqua" panose="0204060205030503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FD62E"/>
    <a:srgbClr val="F28B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2831B670-0DC6-481C-B299-298FA4EE24EA}" type="datetimeFigureOut">
              <a:rPr lang="en-US"/>
              <a:pPr>
                <a:defRPr/>
              </a:pPr>
              <a:t>10/12/2015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BA71944-C232-4790-BB71-E345400B27BE}" type="slidenum">
              <a:rPr lang="en-US" altLang="en-US"/>
              <a:pPr/>
              <a:t>‹#›</a:t>
            </a:fld>
            <a:endParaRPr lang="en-US" altLang="en-US"/>
          </a:p>
        </p:txBody>
      </p:sp>
    </p:spTree>
    <p:extLst>
      <p:ext uri="{BB962C8B-B14F-4D97-AF65-F5344CB8AC3E}">
        <p14:creationId xmlns:p14="http://schemas.microsoft.com/office/powerpoint/2010/main" val="15839441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panose="020B0604020202020204" pitchFamily="34" charset="0"/>
                <a:cs typeface="Arial" panose="020B0604020202020204" pitchFamily="34" charset="0"/>
              </a:rPr>
              <a:t>Welcome to </a:t>
            </a:r>
            <a:r>
              <a:rPr lang="ja-JP" altLang="en-US" smtClean="0">
                <a:latin typeface="Arial" panose="020B0604020202020204" pitchFamily="34" charset="0"/>
                <a:cs typeface="Arial" panose="020B0604020202020204" pitchFamily="34" charset="0"/>
              </a:rPr>
              <a:t>“</a:t>
            </a:r>
            <a:r>
              <a:rPr lang="en-US" altLang="ja-JP" smtClean="0">
                <a:latin typeface="Arial" panose="020B0604020202020204" pitchFamily="34" charset="0"/>
                <a:cs typeface="Arial" panose="020B0604020202020204" pitchFamily="34" charset="0"/>
              </a:rPr>
              <a:t>APA Formatting and Style Guide</a:t>
            </a:r>
            <a:r>
              <a:rPr lang="ja-JP" altLang="en-US" smtClean="0">
                <a:latin typeface="Arial" panose="020B0604020202020204" pitchFamily="34" charset="0"/>
                <a:cs typeface="Arial" panose="020B0604020202020204" pitchFamily="34" charset="0"/>
              </a:rPr>
              <a:t>”</a:t>
            </a:r>
            <a:r>
              <a:rPr lang="en-US" altLang="ja-JP" smtClean="0">
                <a:latin typeface="Arial" panose="020B0604020202020204" pitchFamily="34" charset="0"/>
                <a:cs typeface="Arial" panose="020B0604020202020204" pitchFamily="34" charset="0"/>
              </a:rPr>
              <a:t>. This Power Point Presentation is designed to introduce your students to the basics of APA Formatting and Style Guide. You might want to supplement the presentation with more detailed information posted on Purdue OWL http://owl.english.purdue.edu/owl/resource/560/01/</a:t>
            </a:r>
          </a:p>
          <a:p>
            <a:pPr eaLnBrk="1" hangingPunct="1">
              <a:spcBef>
                <a:spcPct val="0"/>
              </a:spcBef>
            </a:pPr>
            <a:endParaRPr lang="en-US" altLang="en-US" smtClean="0">
              <a:latin typeface="Arial" panose="020B0604020202020204" pitchFamily="34" charset="0"/>
              <a:cs typeface="Arial" panose="020B0604020202020204" pitchFamily="34" charset="0"/>
            </a:endParaRPr>
          </a:p>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54B925C6-AA78-434B-85C2-F61D01431040}"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extLst>
      <p:ext uri="{BB962C8B-B14F-4D97-AF65-F5344CB8AC3E}">
        <p14:creationId xmlns:p14="http://schemas.microsoft.com/office/powerpoint/2010/main" val="549801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latin typeface="Arial" panose="020B0604020202020204" pitchFamily="34" charset="0"/>
              </a:rPr>
              <a:t>This slide introduces four required part of an APA paper: a title page, abstract, main body (essay itself), and a list of References. An abstract page and list of references are titled as Abstract and Reference, respectively.</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It is important to remind students that each page should have a page header with a short title and page number.  </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This slide can be supplemented by the </a:t>
            </a:r>
            <a:r>
              <a:rPr lang="ja-JP" altLang="en-US" smtClean="0">
                <a:latin typeface="Arial" panose="020B0604020202020204" pitchFamily="34" charset="0"/>
              </a:rPr>
              <a:t>“</a:t>
            </a:r>
            <a:r>
              <a:rPr lang="en-US" altLang="ja-JP" smtClean="0">
                <a:latin typeface="Arial" panose="020B0604020202020204" pitchFamily="34" charset="0"/>
              </a:rPr>
              <a:t>General Format</a:t>
            </a:r>
            <a:r>
              <a:rPr lang="ja-JP" altLang="en-US" smtClean="0">
                <a:latin typeface="Arial" panose="020B0604020202020204" pitchFamily="34" charset="0"/>
              </a:rPr>
              <a:t>”</a:t>
            </a:r>
            <a:r>
              <a:rPr lang="en-US" altLang="ja-JP" smtClean="0">
                <a:latin typeface="Arial" panose="020B0604020202020204" pitchFamily="34" charset="0"/>
              </a:rPr>
              <a:t> section from OWL http://owl.english.purdue.edu/owl/resource/560/01/</a:t>
            </a:r>
            <a:endParaRPr lang="en-US" altLang="en-US" smtClean="0">
              <a:latin typeface="Arial" panose="020B0604020202020204" pitchFamily="34"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B774DEE-F03A-4F15-8216-970ACB8A7081}"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3015583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en-US" altLang="en-US" smtClean="0">
              <a:latin typeface="Arial" panose="020B0604020202020204" pitchFamily="34" charset="0"/>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B5F86C97-ACB1-439F-BB43-8DDB8FF080A3}"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588316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latin typeface="Arial" panose="020B0604020202020204" pitchFamily="34" charset="0"/>
              </a:rPr>
              <a:t>This slide provides a visual example of an abstract page, which consists of a page header, a heading—Abstract, and a brief summary of the paper accurately presenting its contents. </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Type the heading –Abstract– centered at the top of the page. Below, type the paragraph of the paper summary (between 150 and 250 words) in block format—without indentation. </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The abstract should contain the research topic, research questions, participants, methods, results, data analysis, and conclusions. It may also include possible implications of your research and future work you see connected with your finding, and may include keywords.</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endParaRPr lang="en-US" altLang="en-US" smtClean="0">
              <a:latin typeface="Arial" panose="020B0604020202020204" pitchFamily="34" charset="0"/>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08CDE382-0702-4D8F-B403-95BD8F12A7FC}"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2947646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latin typeface="Arial" panose="020B0604020202020204" pitchFamily="34" charset="0"/>
              </a:rPr>
              <a:t>This slide provides the basic reminders about formatting the text: </a:t>
            </a:r>
          </a:p>
          <a:p>
            <a:pPr eaLnBrk="1" hangingPunct="1">
              <a:lnSpc>
                <a:spcPct val="90000"/>
              </a:lnSpc>
              <a:spcBef>
                <a:spcPct val="0"/>
              </a:spcBef>
              <a:buFontTx/>
              <a:buAutoNum type="arabicParenR"/>
            </a:pPr>
            <a:r>
              <a:rPr lang="en-US" altLang="en-US" smtClean="0">
                <a:latin typeface="Arial" panose="020B0604020202020204" pitchFamily="34" charset="0"/>
              </a:rPr>
              <a:t>Make sure that the first text page is page number 3 (page#1 is a title page, page #2 is an abstract page).</a:t>
            </a:r>
          </a:p>
          <a:p>
            <a:pPr eaLnBrk="1" hangingPunct="1">
              <a:lnSpc>
                <a:spcPct val="90000"/>
              </a:lnSpc>
              <a:spcBef>
                <a:spcPct val="0"/>
              </a:spcBef>
              <a:buFontTx/>
              <a:buAutoNum type="arabicParenR"/>
            </a:pPr>
            <a:r>
              <a:rPr lang="en-US" altLang="en-US" smtClean="0">
                <a:latin typeface="Arial" panose="020B0604020202020204" pitchFamily="34" charset="0"/>
              </a:rPr>
              <a:t>Start with typing the essay title centered, at the top of the page.</a:t>
            </a:r>
          </a:p>
          <a:p>
            <a:pPr eaLnBrk="1" hangingPunct="1">
              <a:lnSpc>
                <a:spcPct val="90000"/>
              </a:lnSpc>
              <a:spcBef>
                <a:spcPct val="0"/>
              </a:spcBef>
              <a:buFontTx/>
              <a:buAutoNum type="arabicParenR"/>
            </a:pPr>
            <a:r>
              <a:rPr lang="en-US" altLang="en-US" smtClean="0">
                <a:latin typeface="Arial" panose="020B0604020202020204" pitchFamily="34" charset="0"/>
              </a:rPr>
              <a:t>Type the text double-space with all sections following each other without a break. Do not use white space between paragraphs. </a:t>
            </a:r>
          </a:p>
          <a:p>
            <a:pPr eaLnBrk="1" hangingPunct="1">
              <a:lnSpc>
                <a:spcPct val="90000"/>
              </a:lnSpc>
              <a:spcBef>
                <a:spcPct val="0"/>
              </a:spcBef>
              <a:buFontTx/>
              <a:buAutoNum type="arabicParenR"/>
            </a:pPr>
            <a:r>
              <a:rPr lang="en-US" altLang="en-US" smtClean="0">
                <a:latin typeface="Arial" panose="020B0604020202020204" pitchFamily="34" charset="0"/>
              </a:rPr>
              <a:t>Create parenthetical  in-text citations to identify the sources used in the paper.</a:t>
            </a:r>
          </a:p>
          <a:p>
            <a:pPr eaLnBrk="1" hangingPunct="1">
              <a:lnSpc>
                <a:spcPct val="90000"/>
              </a:lnSpc>
              <a:spcBef>
                <a:spcPct val="0"/>
              </a:spcBef>
              <a:buFontTx/>
              <a:buAutoNum type="arabicParenR"/>
            </a:pPr>
            <a:r>
              <a:rPr lang="en-US" altLang="en-US" smtClean="0">
                <a:latin typeface="Arial" panose="020B0604020202020204" pitchFamily="34" charset="0"/>
              </a:rPr>
              <a:t>Format tables and figures.</a:t>
            </a:r>
          </a:p>
          <a:p>
            <a:pPr eaLnBrk="1" hangingPunct="1">
              <a:lnSpc>
                <a:spcPct val="90000"/>
              </a:lnSpc>
              <a:spcBef>
                <a:spcPct val="0"/>
              </a:spcBef>
              <a:buFontTx/>
              <a:buAutoNum type="arabicParenR"/>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The following slides introduce APA formatting of references, in-text citations, and tables and figures. </a:t>
            </a:r>
          </a:p>
          <a:p>
            <a:pPr eaLnBrk="1" hangingPunct="1">
              <a:lnSpc>
                <a:spcPct val="90000"/>
              </a:lnSpc>
              <a:spcBef>
                <a:spcPct val="0"/>
              </a:spcBef>
            </a:pPr>
            <a:endParaRPr lang="en-US" altLang="en-US" smtClean="0">
              <a:latin typeface="Arial" panose="020B0604020202020204" pitchFamily="34" charset="0"/>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204EDC32-6AF8-4936-915B-9D8D66E00263}"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2236277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panose="020B0604020202020204" pitchFamily="34" charset="0"/>
              </a:rPr>
              <a:t>This slide explains the format and purpose of a references page. </a:t>
            </a:r>
          </a:p>
          <a:p>
            <a:pPr eaLnBrk="1" hangingPunct="1">
              <a:spcBef>
                <a:spcPct val="0"/>
              </a:spcBef>
            </a:pPr>
            <a:endParaRPr lang="en-US" altLang="en-US" smtClean="0">
              <a:latin typeface="Arial" panose="020B0604020202020204" pitchFamily="34" charset="0"/>
            </a:endParaRPr>
          </a:p>
          <a:p>
            <a:pPr eaLnBrk="1" hangingPunct="1">
              <a:spcBef>
                <a:spcPct val="0"/>
              </a:spcBef>
            </a:pPr>
            <a:r>
              <a:rPr lang="en-US" altLang="en-US" smtClean="0">
                <a:latin typeface="Arial" panose="020B0604020202020204" pitchFamily="34" charset="0"/>
              </a:rPr>
              <a:t>The facilitator may stress that each source referenced within the paper should also appear on the reference page, which appears at the end of the paper. </a:t>
            </a:r>
          </a:p>
          <a:p>
            <a:pPr eaLnBrk="1" hangingPunct="1">
              <a:spcBef>
                <a:spcPct val="0"/>
              </a:spcBef>
            </a:pPr>
            <a:endParaRPr lang="en-US" altLang="en-US" smtClean="0">
              <a:latin typeface="Arial" panose="020B0604020202020204" pitchFamily="34" charset="0"/>
            </a:endParaRPr>
          </a:p>
          <a:p>
            <a:pPr eaLnBrk="1" hangingPunct="1">
              <a:spcBef>
                <a:spcPct val="0"/>
              </a:spcBef>
            </a:pPr>
            <a:r>
              <a:rPr lang="en-US" altLang="en-US" smtClean="0">
                <a:latin typeface="Arial" panose="020B0604020202020204" pitchFamily="34" charset="0"/>
              </a:rPr>
              <a:t>To create a references page, </a:t>
            </a:r>
          </a:p>
          <a:p>
            <a:pPr eaLnBrk="1" hangingPunct="1">
              <a:spcBef>
                <a:spcPct val="0"/>
              </a:spcBef>
              <a:buFontTx/>
              <a:buAutoNum type="arabicParenR"/>
            </a:pPr>
            <a:r>
              <a:rPr lang="en-US" altLang="en-US" smtClean="0">
                <a:latin typeface="Arial" panose="020B0604020202020204" pitchFamily="34" charset="0"/>
              </a:rPr>
              <a:t>center the heading—References—at the top of the page; </a:t>
            </a:r>
          </a:p>
          <a:p>
            <a:pPr eaLnBrk="1" hangingPunct="1">
              <a:spcBef>
                <a:spcPct val="0"/>
              </a:spcBef>
              <a:buFontTx/>
              <a:buAutoNum type="arabicParenR"/>
            </a:pPr>
            <a:r>
              <a:rPr lang="en-US" altLang="en-US" smtClean="0">
                <a:latin typeface="Arial" panose="020B0604020202020204" pitchFamily="34" charset="0"/>
              </a:rPr>
              <a:t>double-space reference entries; </a:t>
            </a:r>
          </a:p>
          <a:p>
            <a:pPr eaLnBrk="1" hangingPunct="1">
              <a:spcBef>
                <a:spcPct val="0"/>
              </a:spcBef>
              <a:buFontTx/>
              <a:buAutoNum type="arabicParenR"/>
            </a:pPr>
            <a:r>
              <a:rPr lang="en-US" altLang="en-US" smtClean="0">
                <a:latin typeface="Arial" panose="020B0604020202020204" pitchFamily="34" charset="0"/>
              </a:rPr>
              <a:t>flush left the first line of the entry and indent subsequent lines. To use </a:t>
            </a:r>
            <a:r>
              <a:rPr lang="ja-JP" altLang="en-US" smtClean="0">
                <a:latin typeface="Arial" panose="020B0604020202020204" pitchFamily="34" charset="0"/>
              </a:rPr>
              <a:t>“</a:t>
            </a:r>
            <a:r>
              <a:rPr lang="en-US" altLang="ja-JP" smtClean="0">
                <a:latin typeface="Arial" panose="020B0604020202020204" pitchFamily="34" charset="0"/>
              </a:rPr>
              <a:t>hanging</a:t>
            </a:r>
            <a:r>
              <a:rPr lang="ja-JP" altLang="en-US" smtClean="0">
                <a:latin typeface="Arial" panose="020B0604020202020204" pitchFamily="34" charset="0"/>
              </a:rPr>
              <a:t>”</a:t>
            </a:r>
            <a:r>
              <a:rPr lang="en-US" altLang="ja-JP" smtClean="0">
                <a:latin typeface="Arial" panose="020B0604020202020204" pitchFamily="34" charset="0"/>
              </a:rPr>
              <a:t> feature of </a:t>
            </a:r>
            <a:r>
              <a:rPr lang="ja-JP" altLang="en-US" smtClean="0">
                <a:latin typeface="Arial" panose="020B0604020202020204" pitchFamily="34" charset="0"/>
              </a:rPr>
              <a:t>“</a:t>
            </a:r>
            <a:r>
              <a:rPr lang="en-US" altLang="ja-JP" smtClean="0">
                <a:latin typeface="Arial" panose="020B0604020202020204" pitchFamily="34" charset="0"/>
              </a:rPr>
              <a:t>Indent and Space</a:t>
            </a:r>
            <a:r>
              <a:rPr lang="ja-JP" altLang="en-US" smtClean="0">
                <a:latin typeface="Arial" panose="020B0604020202020204" pitchFamily="34" charset="0"/>
              </a:rPr>
              <a:t>”</a:t>
            </a:r>
            <a:r>
              <a:rPr lang="en-US" altLang="ja-JP" smtClean="0">
                <a:latin typeface="Arial" panose="020B0604020202020204" pitchFamily="34" charset="0"/>
              </a:rPr>
              <a:t> tab, go to </a:t>
            </a:r>
            <a:r>
              <a:rPr lang="ja-JP" altLang="en-US" smtClean="0">
                <a:latin typeface="Arial" panose="020B0604020202020204" pitchFamily="34" charset="0"/>
              </a:rPr>
              <a:t>“</a:t>
            </a:r>
            <a:r>
              <a:rPr lang="en-US" altLang="ja-JP" smtClean="0">
                <a:latin typeface="Arial" panose="020B0604020202020204" pitchFamily="34" charset="0"/>
              </a:rPr>
              <a:t>Paragraph</a:t>
            </a:r>
            <a:r>
              <a:rPr lang="ja-JP" altLang="en-US" smtClean="0">
                <a:latin typeface="Arial" panose="020B0604020202020204" pitchFamily="34" charset="0"/>
              </a:rPr>
              <a:t>”</a:t>
            </a:r>
            <a:r>
              <a:rPr lang="en-US" altLang="ja-JP" smtClean="0">
                <a:latin typeface="Arial" panose="020B0604020202020204" pitchFamily="34" charset="0"/>
              </a:rPr>
              <a:t> </a:t>
            </a:r>
            <a:r>
              <a:rPr lang="en-US" altLang="ja-JP" smtClean="0">
                <a:latin typeface="Arial" panose="020B0604020202020204" pitchFamily="34" charset="0"/>
                <a:sym typeface="Wingdings" panose="05000000000000000000" pitchFamily="2" charset="2"/>
              </a:rPr>
              <a:t></a:t>
            </a:r>
            <a:r>
              <a:rPr lang="ja-JP" altLang="en-US" smtClean="0">
                <a:latin typeface="Arial" panose="020B0604020202020204" pitchFamily="34" charset="0"/>
                <a:sym typeface="Wingdings" panose="05000000000000000000" pitchFamily="2" charset="2"/>
              </a:rPr>
              <a:t>”</a:t>
            </a:r>
            <a:r>
              <a:rPr lang="en-US" altLang="ja-JP" smtClean="0">
                <a:latin typeface="Arial" panose="020B0604020202020204" pitchFamily="34" charset="0"/>
                <a:sym typeface="Wingdings" panose="05000000000000000000" pitchFamily="2" charset="2"/>
              </a:rPr>
              <a:t>Indentation</a:t>
            </a:r>
            <a:r>
              <a:rPr lang="ja-JP" altLang="en-US" smtClean="0">
                <a:latin typeface="Arial" panose="020B0604020202020204" pitchFamily="34" charset="0"/>
                <a:sym typeface="Wingdings" panose="05000000000000000000" pitchFamily="2" charset="2"/>
              </a:rPr>
              <a:t>”</a:t>
            </a:r>
            <a:r>
              <a:rPr lang="en-US" altLang="ja-JP" smtClean="0">
                <a:latin typeface="Arial" panose="020B0604020202020204" pitchFamily="34" charset="0"/>
                <a:sym typeface="Wingdings" panose="05000000000000000000" pitchFamily="2" charset="2"/>
              </a:rPr>
              <a:t> choose </a:t>
            </a:r>
            <a:r>
              <a:rPr lang="ja-JP" altLang="en-US" smtClean="0">
                <a:latin typeface="Arial" panose="020B0604020202020204" pitchFamily="34" charset="0"/>
                <a:sym typeface="Wingdings" panose="05000000000000000000" pitchFamily="2" charset="2"/>
              </a:rPr>
              <a:t>“</a:t>
            </a:r>
            <a:r>
              <a:rPr lang="en-US" altLang="ja-JP" smtClean="0">
                <a:latin typeface="Arial" panose="020B0604020202020204" pitchFamily="34" charset="0"/>
                <a:sym typeface="Wingdings" panose="05000000000000000000" pitchFamily="2" charset="2"/>
              </a:rPr>
              <a:t>Hanging</a:t>
            </a:r>
            <a:r>
              <a:rPr lang="ja-JP" altLang="en-US" smtClean="0">
                <a:latin typeface="Arial" panose="020B0604020202020204" pitchFamily="34" charset="0"/>
                <a:sym typeface="Wingdings" panose="05000000000000000000" pitchFamily="2" charset="2"/>
              </a:rPr>
              <a:t>”</a:t>
            </a:r>
            <a:r>
              <a:rPr lang="en-US" altLang="ja-JP" smtClean="0">
                <a:latin typeface="Arial" panose="020B0604020202020204" pitchFamily="34" charset="0"/>
                <a:sym typeface="Wingdings" panose="05000000000000000000" pitchFamily="2" charset="2"/>
              </a:rPr>
              <a:t> in the </a:t>
            </a:r>
            <a:r>
              <a:rPr lang="ja-JP" altLang="en-US" smtClean="0">
                <a:latin typeface="Arial" panose="020B0604020202020204" pitchFamily="34" charset="0"/>
                <a:sym typeface="Wingdings" panose="05000000000000000000" pitchFamily="2" charset="2"/>
              </a:rPr>
              <a:t>”</a:t>
            </a:r>
            <a:r>
              <a:rPr lang="en-US" altLang="ja-JP" smtClean="0">
                <a:latin typeface="Arial" panose="020B0604020202020204" pitchFamily="34" charset="0"/>
                <a:sym typeface="Wingdings" panose="05000000000000000000" pitchFamily="2" charset="2"/>
              </a:rPr>
              <a:t>Special</a:t>
            </a:r>
            <a:r>
              <a:rPr lang="ja-JP" altLang="en-US" smtClean="0">
                <a:latin typeface="Arial" panose="020B0604020202020204" pitchFamily="34" charset="0"/>
                <a:sym typeface="Wingdings" panose="05000000000000000000" pitchFamily="2" charset="2"/>
              </a:rPr>
              <a:t>”</a:t>
            </a:r>
            <a:r>
              <a:rPr lang="en-US" altLang="ja-JP" smtClean="0">
                <a:latin typeface="Arial" panose="020B0604020202020204" pitchFamily="34" charset="0"/>
              </a:rPr>
              <a:t> box.</a:t>
            </a:r>
          </a:p>
          <a:p>
            <a:pPr eaLnBrk="1" hangingPunct="1">
              <a:spcBef>
                <a:spcPct val="0"/>
              </a:spcBef>
              <a:buFontTx/>
              <a:buAutoNum type="arabicParenR"/>
            </a:pPr>
            <a:r>
              <a:rPr lang="en-US" altLang="en-US" smtClean="0">
                <a:latin typeface="Arial" panose="020B0604020202020204" pitchFamily="34" charset="0"/>
              </a:rPr>
              <a:t>Order entries alphabetically by the author</a:t>
            </a:r>
            <a:r>
              <a:rPr lang="ja-JP" altLang="en-US" smtClean="0">
                <a:latin typeface="Arial" panose="020B0604020202020204" pitchFamily="34" charset="0"/>
              </a:rPr>
              <a:t>’</a:t>
            </a:r>
            <a:r>
              <a:rPr lang="en-US" altLang="ja-JP" smtClean="0">
                <a:latin typeface="Arial" panose="020B0604020202020204" pitchFamily="34" charset="0"/>
              </a:rPr>
              <a:t>s surnames. If a source is anonymous, use its title as an author</a:t>
            </a:r>
            <a:r>
              <a:rPr lang="ja-JP" altLang="en-US" smtClean="0">
                <a:latin typeface="Arial" panose="020B0604020202020204" pitchFamily="34" charset="0"/>
              </a:rPr>
              <a:t>’</a:t>
            </a:r>
            <a:r>
              <a:rPr lang="en-US" altLang="ja-JP" smtClean="0">
                <a:latin typeface="Arial" panose="020B0604020202020204" pitchFamily="34" charset="0"/>
              </a:rPr>
              <a:t>s surname. </a:t>
            </a:r>
          </a:p>
          <a:p>
            <a:pPr eaLnBrk="1" hangingPunct="1">
              <a:spcBef>
                <a:spcPct val="0"/>
              </a:spcBef>
            </a:pPr>
            <a:r>
              <a:rPr lang="en-US" altLang="en-US" smtClean="0">
                <a:latin typeface="Arial" panose="020B0604020202020204" pitchFamily="34" charset="0"/>
              </a:rPr>
              <a:t> </a:t>
            </a:r>
          </a:p>
          <a:p>
            <a:pPr eaLnBrk="1" hangingPunct="1">
              <a:spcBef>
                <a:spcPct val="0"/>
              </a:spcBef>
            </a:pPr>
            <a:r>
              <a:rPr lang="en-US" altLang="en-US" smtClean="0">
                <a:latin typeface="Arial" panose="020B0604020202020204" pitchFamily="34" charset="0"/>
              </a:rPr>
              <a:t>Note: Unlike MLA, APA is only interested in what they call </a:t>
            </a:r>
            <a:r>
              <a:rPr lang="ja-JP" altLang="en-US" smtClean="0">
                <a:latin typeface="Arial" panose="020B0604020202020204" pitchFamily="34" charset="0"/>
              </a:rPr>
              <a:t>“</a:t>
            </a:r>
            <a:r>
              <a:rPr lang="en-US" altLang="ja-JP" smtClean="0">
                <a:latin typeface="Arial" panose="020B0604020202020204" pitchFamily="34" charset="0"/>
              </a:rPr>
              <a:t>recoverable data</a:t>
            </a:r>
            <a:r>
              <a:rPr lang="ja-JP" altLang="en-US" smtClean="0">
                <a:latin typeface="Arial" panose="020B0604020202020204" pitchFamily="34" charset="0"/>
              </a:rPr>
              <a:t>”</a:t>
            </a:r>
            <a:r>
              <a:rPr lang="en-US" altLang="ja-JP" smtClean="0">
                <a:latin typeface="Arial" panose="020B0604020202020204" pitchFamily="34" charset="0"/>
              </a:rPr>
              <a:t>—that is, data which other people can find. For example, personal communications such as letters, memos, emails, interviews, and telephone conversations should not be included in the reference list since they are not recoverable by other researchers.</a:t>
            </a:r>
          </a:p>
          <a:p>
            <a:pPr eaLnBrk="1" hangingPunct="1">
              <a:spcBef>
                <a:spcPct val="0"/>
              </a:spcBef>
            </a:pPr>
            <a:endParaRPr lang="en-US" altLang="en-US" smtClean="0">
              <a:latin typeface="Arial" panose="020B0604020202020204" pitchFamily="34" charset="0"/>
            </a:endParaRP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For specific information about entries in the reference list, go to http://owl.english.purdue.edu/owl/resource/560/05</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5C8369CE-5D43-4B6E-A1A0-2EE5961F9BDC}"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2717172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latin typeface="Arial" panose="020B0604020202020204" pitchFamily="34" charset="0"/>
              </a:rPr>
              <a:t>This slide provides basic rules related to creating references entries. </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9FC9DBEC-B738-48A2-BAC4-9293FF7FD8D4}"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3790123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latin typeface="Arial" panose="020B0604020202020204" pitchFamily="34" charset="0"/>
              </a:rPr>
              <a:t>This slide provides basic rules related to creating references entries. </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2497244E-6983-4EB3-B102-3E3CB8B1DF1B}"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5488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latin typeface="Arial" panose="020B0604020202020204" pitchFamily="34" charset="0"/>
              </a:rPr>
              <a:t>APA is a complex system of citation, which is time-consuming to learn and difficult to keep in mind. To help students handle the requirements of APA format, this slide introduces a strategy of surviving APA. </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The facilitator should stress the importance of correct identification of a type of source: e.g., Is it an article from a newspaper or from a scholarly journal? Hard copy or electronic version? </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When the source type is identified correctly, it</a:t>
            </a:r>
            <a:r>
              <a:rPr lang="ja-JP" altLang="en-US" smtClean="0">
                <a:latin typeface="Arial" panose="020B0604020202020204" pitchFamily="34" charset="0"/>
              </a:rPr>
              <a:t>’</a:t>
            </a:r>
            <a:r>
              <a:rPr lang="en-US" altLang="ja-JP" smtClean="0">
                <a:latin typeface="Arial" panose="020B0604020202020204" pitchFamily="34" charset="0"/>
              </a:rPr>
              <a:t>s fairly easy to find a sample of a similar reference in the APA chapter of a composition book  or in an on-line APA resource. The APA guide on the OWL website is particularly easy to browse since its links are organized by types of sources—scroll down to the box of links http://owl.english.purdue.edu/owl/resource/560/01/</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After a sample is found, all it takes is to mirror it precisely and arrange entries in the alphabetical order. </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Note: Many electronic library databases, e.g. Proquest, have citation feature. The useful strategy is to save and import into a references list citation entries (make sure you choose APA format) while doing literature search. You can always delete later reference entries of the sources you</a:t>
            </a:r>
            <a:r>
              <a:rPr lang="ja-JP" altLang="en-US" smtClean="0">
                <a:latin typeface="Arial" panose="020B0604020202020204" pitchFamily="34" charset="0"/>
              </a:rPr>
              <a:t>’</a:t>
            </a:r>
            <a:r>
              <a:rPr lang="en-US" altLang="ja-JP" smtClean="0">
                <a:latin typeface="Arial" panose="020B0604020202020204" pitchFamily="34" charset="0"/>
              </a:rPr>
              <a:t>re not going to use in the paper.</a:t>
            </a:r>
            <a:endParaRPr lang="en-US" altLang="en-US" smtClean="0">
              <a:latin typeface="Arial" panose="020B0604020202020204" pitchFamily="34" charset="0"/>
            </a:endParaRPr>
          </a:p>
          <a:p>
            <a:pPr eaLnBrk="1" hangingPunct="1">
              <a:lnSpc>
                <a:spcPct val="90000"/>
              </a:lnSpc>
              <a:spcBef>
                <a:spcPct val="0"/>
              </a:spcBef>
            </a:pPr>
            <a:endParaRPr lang="en-US" altLang="en-US" smtClean="0">
              <a:latin typeface="Arial" panose="020B0604020202020204" pitchFamily="34"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309AC654-BF58-4ABA-A471-D1F7437C30AD}"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1997883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latin typeface="Arial" panose="020B0604020202020204" pitchFamily="34" charset="0"/>
              </a:rPr>
              <a:t>This slide explains the basics of in-text citations. </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In-text citations help establish credibility of the writer, show respect to someone else</a:t>
            </a:r>
            <a:r>
              <a:rPr lang="ja-JP" altLang="en-US" smtClean="0">
                <a:latin typeface="Arial" panose="020B0604020202020204" pitchFamily="34" charset="0"/>
              </a:rPr>
              <a:t>’</a:t>
            </a:r>
            <a:r>
              <a:rPr lang="en-US" altLang="ja-JP" smtClean="0">
                <a:latin typeface="Arial" panose="020B0604020202020204" pitchFamily="34" charset="0"/>
              </a:rPr>
              <a:t>s intellectual property (and consequently, avoid plagiarism). More practically, in-text citations help readers locate the cited source in the references page. Thus, keep the in-text citation brief and make sure that the information provided in the body of the paper should be just enough so that a reader could easily cross-reference the citation with its matching entry on the reference page; i.e., the body of the paper and the in-text citation together contains the author</a:t>
            </a:r>
            <a:r>
              <a:rPr lang="ja-JP" altLang="en-US" smtClean="0">
                <a:latin typeface="Arial" panose="020B0604020202020204" pitchFamily="34" charset="0"/>
              </a:rPr>
              <a:t>’</a:t>
            </a:r>
            <a:r>
              <a:rPr lang="en-US" altLang="ja-JP" smtClean="0">
                <a:latin typeface="Arial" panose="020B0604020202020204" pitchFamily="34" charset="0"/>
              </a:rPr>
              <a:t>s name and the year of publication. To avoid plagiarism, also provide a page number (in  p.3 / pp.3-5 format) for close paraphrases and quotations.</a:t>
            </a:r>
            <a:endParaRPr lang="en-US" altLang="en-US" smtClean="0">
              <a:latin typeface="Arial" panose="020B0604020202020204" pitchFamily="34" charset="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02AB3606-EA80-4353-A3CD-64E224E7144E}"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855915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latin typeface="Arial" panose="020B0604020202020204" pitchFamily="34" charset="0"/>
              </a:rPr>
              <a:t>This slide provides explanation and examples of in-text citations with quotations. </a:t>
            </a:r>
          </a:p>
          <a:p>
            <a:pPr eaLnBrk="1" hangingPunct="1">
              <a:lnSpc>
                <a:spcPct val="90000"/>
              </a:lnSpc>
              <a:spcBef>
                <a:spcPct val="0"/>
              </a:spcBef>
            </a:pPr>
            <a:endParaRPr lang="en-US" altLang="en-US" smtClean="0">
              <a:latin typeface="Arial" panose="020B0604020202020204" pitchFamily="34" charset="0"/>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C63B1613-6570-4C15-8015-A200C9C20DD7}"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4048459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i="1" smtClean="0">
                <a:latin typeface="Arial" panose="020B0604020202020204" pitchFamily="34" charset="0"/>
              </a:rPr>
              <a:t>Publication Manual of the American Psychological Association</a:t>
            </a:r>
            <a:r>
              <a:rPr lang="en-US" altLang="en-US" smtClean="0">
                <a:latin typeface="Arial" panose="020B0604020202020204" pitchFamily="34" charset="0"/>
              </a:rPr>
              <a:t>, 6</a:t>
            </a:r>
            <a:r>
              <a:rPr lang="en-US" altLang="en-US" baseline="30000" smtClean="0">
                <a:latin typeface="Arial" panose="020B0604020202020204" pitchFamily="34" charset="0"/>
              </a:rPr>
              <a:t>th</a:t>
            </a:r>
            <a:r>
              <a:rPr lang="en-US" altLang="en-US" smtClean="0">
                <a:latin typeface="Arial" panose="020B0604020202020204" pitchFamily="34" charset="0"/>
              </a:rPr>
              <a:t> ed., contains detailed guidelines to formatting a paper in the APA style. APA style is most commonly used for formatting papers in the Social Sciences—business, economics, psychology, sociology, nursing, etc. Updates to APA are posted on the APA website www.apastyle.org. You may also reference the Purdue OWL: http://owl.english.purdue.edu/.</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APA format provides writers with a format for cross-referencing their sources--from their parenthetical references to their reference page.  This cross-referencing system allows readers to locate the publication information of source material.  This is of great value for researchers who may want to locate your sources for their own research projects.  The proper use of APA style also shows the credibility of writers; such writers show accountability to their source material.  Most importantly, use of APA style can protect writers from plagiarism--the purposeful or accidental use of source material by other writers without giving appropriate credit.  </a:t>
            </a:r>
          </a:p>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E4DF9D13-7523-4AE5-AAA2-F3EAF91C15C2}"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3971872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latin typeface="Arial" panose="020B0604020202020204" pitchFamily="34" charset="0"/>
              </a:rPr>
              <a:t>APA format is not limited by the rules of citing the sources- in-text citations and entries in the list of References. It also regulates the stylistics of conveying research. </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This slide introduces the basics of APA stylistics related to the point of view and voice in an APA paper, which encourages a writer to use personal pronouns and the active voice.  The explanations are provided with examples. </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This slide can be supplemented by the relevant section from OWL http://owl.english.purdue.edu/owl/resource/560/15/</a:t>
            </a:r>
          </a:p>
          <a:p>
            <a:pPr eaLnBrk="1" hangingPunct="1">
              <a:spcBef>
                <a:spcPct val="0"/>
              </a:spcBef>
            </a:pPr>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CB88C372-4C5A-4571-8040-A441273EB30F}"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3225137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latin typeface="Arial" panose="020B0604020202020204" pitchFamily="34" charset="0"/>
              </a:rPr>
              <a:t>The following three slides provide instructions and examples of in-text citations with summary/ paraphrase.</a:t>
            </a:r>
          </a:p>
          <a:p>
            <a:pPr eaLnBrk="1" hangingPunct="1">
              <a:lnSpc>
                <a:spcPct val="90000"/>
              </a:lnSpc>
              <a:spcBef>
                <a:spcPct val="0"/>
              </a:spcBef>
            </a:pPr>
            <a:r>
              <a:rPr lang="en-US" altLang="en-US" smtClean="0">
                <a:latin typeface="Arial" panose="020B0604020202020204" pitchFamily="34" charset="0"/>
              </a:rPr>
              <a:t>The facilitator should emphasize the importance of developing the skills of critical reading (which enables finding main claims in the text), summarizing, and paraphrasing. When paraphrasing or summarizing, the major concern should be fair and accurate representation of the ideas in the source. </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This slide can be supplemented by the </a:t>
            </a:r>
            <a:r>
              <a:rPr lang="ja-JP" altLang="en-US" smtClean="0">
                <a:latin typeface="Arial" panose="020B0604020202020204" pitchFamily="34" charset="0"/>
              </a:rPr>
              <a:t>“</a:t>
            </a:r>
            <a:r>
              <a:rPr lang="en-US" altLang="ja-JP" smtClean="0">
                <a:latin typeface="Arial" panose="020B0604020202020204" pitchFamily="34" charset="0"/>
              </a:rPr>
              <a:t>Quoting, Paraphrasing, and Summarizing</a:t>
            </a:r>
            <a:r>
              <a:rPr lang="ja-JP" altLang="en-US" smtClean="0">
                <a:latin typeface="Arial" panose="020B0604020202020204" pitchFamily="34" charset="0"/>
              </a:rPr>
              <a:t>”</a:t>
            </a:r>
            <a:r>
              <a:rPr lang="en-US" altLang="ja-JP" smtClean="0">
                <a:latin typeface="Arial" panose="020B0604020202020204" pitchFamily="34" charset="0"/>
              </a:rPr>
              <a:t> section from OWL </a:t>
            </a:r>
          </a:p>
          <a:p>
            <a:pPr eaLnBrk="1" hangingPunct="1">
              <a:lnSpc>
                <a:spcPct val="90000"/>
              </a:lnSpc>
              <a:spcBef>
                <a:spcPct val="0"/>
              </a:spcBef>
            </a:pPr>
            <a:r>
              <a:rPr lang="en-US" altLang="en-US" smtClean="0">
                <a:latin typeface="Arial" panose="020B0604020202020204" pitchFamily="34" charset="0"/>
              </a:rPr>
              <a:t>http://owl.english.purdue.edu/owl/resource/563/01/</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and sections on APA in-text citations:</a:t>
            </a:r>
          </a:p>
          <a:p>
            <a:pPr eaLnBrk="1" hangingPunct="1">
              <a:lnSpc>
                <a:spcPct val="90000"/>
              </a:lnSpc>
              <a:spcBef>
                <a:spcPct val="0"/>
              </a:spcBef>
            </a:pPr>
            <a:r>
              <a:rPr lang="en-US" altLang="en-US" smtClean="0">
                <a:latin typeface="Arial" panose="020B0604020202020204" pitchFamily="34" charset="0"/>
              </a:rPr>
              <a:t>http://owl.english.purdue.edu/owl/resource/560/01/</a:t>
            </a:r>
          </a:p>
          <a:p>
            <a:pPr eaLnBrk="1" hangingPunct="1">
              <a:lnSpc>
                <a:spcPct val="90000"/>
              </a:lnSpc>
              <a:spcBef>
                <a:spcPct val="0"/>
              </a:spcBef>
            </a:pPr>
            <a:r>
              <a:rPr lang="en-US" altLang="en-US" smtClean="0">
                <a:latin typeface="Arial" panose="020B0604020202020204" pitchFamily="34" charset="0"/>
              </a:rPr>
              <a:t>http://owl.english.purdue.edu/owl/resource/560/02</a:t>
            </a:r>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717A4146-942D-41DB-8AA2-86C70E37CA29}"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val="936484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panose="020B0604020202020204" pitchFamily="34" charset="0"/>
              </a:rPr>
              <a:t>This slide continues explaining formatting in-text citations with summary/ paraphrase.</a:t>
            </a:r>
          </a:p>
          <a:p>
            <a:pPr eaLnBrk="1" hangingPunct="1">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99296B35-1DA8-4F13-BCBD-6201FF3183EC}"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737461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latin typeface="Arial" panose="020B0604020202020204" pitchFamily="34" charset="0"/>
              </a:rPr>
              <a:t>Acquiring a rich repertoire of signal words and phrases is the key to success in representing others</a:t>
            </a:r>
            <a:r>
              <a:rPr lang="ja-JP" altLang="en-US" smtClean="0">
                <a:latin typeface="Arial" panose="020B0604020202020204" pitchFamily="34" charset="0"/>
              </a:rPr>
              <a:t>’</a:t>
            </a:r>
            <a:r>
              <a:rPr lang="en-US" altLang="ja-JP" smtClean="0">
                <a:latin typeface="Arial" panose="020B0604020202020204" pitchFamily="34" charset="0"/>
              </a:rPr>
              <a:t> ideas in academic writing. This slide provides a few examples of those and reminds that APA requires to use the past or present perfect tense of verbs in signal phrases. </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The facilitator might want to point to the chapter in the composition book that introduces and practices signal words. </a:t>
            </a:r>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DE36D737-8CA5-4A3A-A41C-FA6561C0FBC0}"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extLst>
      <p:ext uri="{BB962C8B-B14F-4D97-AF65-F5344CB8AC3E}">
        <p14:creationId xmlns:p14="http://schemas.microsoft.com/office/powerpoint/2010/main" val="3027074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latin typeface="Arial" panose="020B0604020202020204" pitchFamily="34" charset="0"/>
              </a:rPr>
              <a:t>This slide explains and exemplifies the specific cases of in-text citations. It might be supplemented with </a:t>
            </a:r>
            <a:r>
              <a:rPr lang="ja-JP" altLang="en-US" smtClean="0">
                <a:latin typeface="Arial" panose="020B0604020202020204" pitchFamily="34" charset="0"/>
              </a:rPr>
              <a:t>“</a:t>
            </a:r>
            <a:r>
              <a:rPr lang="en-US" altLang="ja-JP" smtClean="0">
                <a:latin typeface="Arial" panose="020B0604020202020204" pitchFamily="34" charset="0"/>
              </a:rPr>
              <a:t>Author/Authors</a:t>
            </a:r>
            <a:r>
              <a:rPr lang="ja-JP" altLang="en-US" smtClean="0">
                <a:latin typeface="Arial" panose="020B0604020202020204" pitchFamily="34" charset="0"/>
              </a:rPr>
              <a:t>”</a:t>
            </a:r>
            <a:r>
              <a:rPr lang="en-US" altLang="ja-JP" smtClean="0">
                <a:latin typeface="Arial" panose="020B0604020202020204" pitchFamily="34" charset="0"/>
              </a:rPr>
              <a:t> section from OWL http://owl.english.purdue.edu/owl/resource/560/03/</a:t>
            </a:r>
          </a:p>
          <a:p>
            <a:pPr eaLnBrk="1" hangingPunct="1">
              <a:lnSpc>
                <a:spcPct val="90000"/>
              </a:lnSpc>
              <a:spcBef>
                <a:spcPct val="0"/>
              </a:spcBef>
            </a:pPr>
            <a:endParaRPr lang="en-US" altLang="en-US" smtClean="0">
              <a:latin typeface="Arial" panose="020B0604020202020204" pitchFamily="34" charset="0"/>
            </a:endParaRPr>
          </a:p>
          <a:p>
            <a:pPr eaLnBrk="1" hangingPunct="1">
              <a:spcBef>
                <a:spcPct val="0"/>
              </a:spcBef>
            </a:pPr>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280921CF-1962-4370-98EE-102E789D409A}"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extLst>
      <p:ext uri="{BB962C8B-B14F-4D97-AF65-F5344CB8AC3E}">
        <p14:creationId xmlns:p14="http://schemas.microsoft.com/office/powerpoint/2010/main" val="3429206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latin typeface="Arial" panose="020B0604020202020204" pitchFamily="34" charset="0"/>
              </a:rPr>
              <a:t>This slide explains and exemplifies the specific cases of in-text citations. It might be supplemented with </a:t>
            </a:r>
            <a:r>
              <a:rPr lang="ja-JP" altLang="en-US" smtClean="0">
                <a:latin typeface="Arial" panose="020B0604020202020204" pitchFamily="34" charset="0"/>
              </a:rPr>
              <a:t>“</a:t>
            </a:r>
            <a:r>
              <a:rPr lang="en-US" altLang="ja-JP" smtClean="0">
                <a:latin typeface="Arial" panose="020B0604020202020204" pitchFamily="34" charset="0"/>
              </a:rPr>
              <a:t>Author/Authors</a:t>
            </a:r>
            <a:r>
              <a:rPr lang="ja-JP" altLang="en-US" smtClean="0">
                <a:latin typeface="Arial" panose="020B0604020202020204" pitchFamily="34" charset="0"/>
              </a:rPr>
              <a:t>”</a:t>
            </a:r>
            <a:r>
              <a:rPr lang="en-US" altLang="ja-JP" smtClean="0">
                <a:latin typeface="Arial" panose="020B0604020202020204" pitchFamily="34" charset="0"/>
              </a:rPr>
              <a:t> section from OWL http://owl.english.purdue.edu/owl/resource/560/03/</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endParaRPr lang="en-US" altLang="en-US" smtClean="0">
              <a:latin typeface="Arial" panose="020B0604020202020204" pitchFamily="34" charset="0"/>
            </a:endParaRPr>
          </a:p>
          <a:p>
            <a:pPr eaLnBrk="1" hangingPunct="1">
              <a:spcBef>
                <a:spcPct val="0"/>
              </a:spcBef>
            </a:pPr>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1FDB9EBA-5A7B-4977-884B-FB1D5599D193}"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extLst>
      <p:ext uri="{BB962C8B-B14F-4D97-AF65-F5344CB8AC3E}">
        <p14:creationId xmlns:p14="http://schemas.microsoft.com/office/powerpoint/2010/main" val="1821184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latin typeface="Arial" panose="020B0604020202020204" pitchFamily="34" charset="0"/>
              </a:rPr>
              <a:t>This slide explains and exemplifies the specific cases of in-text citations. It might be supplemented with </a:t>
            </a:r>
            <a:r>
              <a:rPr lang="ja-JP" altLang="en-US" smtClean="0">
                <a:latin typeface="Arial" panose="020B0604020202020204" pitchFamily="34" charset="0"/>
              </a:rPr>
              <a:t>“</a:t>
            </a:r>
            <a:r>
              <a:rPr lang="en-US" altLang="ja-JP" smtClean="0">
                <a:latin typeface="Arial" panose="020B0604020202020204" pitchFamily="34" charset="0"/>
              </a:rPr>
              <a:t>Author/Authors</a:t>
            </a:r>
            <a:r>
              <a:rPr lang="ja-JP" altLang="en-US" smtClean="0">
                <a:latin typeface="Arial" panose="020B0604020202020204" pitchFamily="34" charset="0"/>
              </a:rPr>
              <a:t>”</a:t>
            </a:r>
            <a:r>
              <a:rPr lang="en-US" altLang="ja-JP" smtClean="0">
                <a:latin typeface="Arial" panose="020B0604020202020204" pitchFamily="34" charset="0"/>
              </a:rPr>
              <a:t> section from OWL http://owl.english.purdue.edu/owl/resource/560/03/</a:t>
            </a:r>
          </a:p>
          <a:p>
            <a:pPr eaLnBrk="1" hangingPunct="1">
              <a:lnSpc>
                <a:spcPct val="90000"/>
              </a:lnSpc>
              <a:spcBef>
                <a:spcPct val="0"/>
              </a:spcBef>
            </a:pPr>
            <a:endParaRPr lang="en-US" altLang="en-US" smtClean="0">
              <a:latin typeface="Arial" panose="020B0604020202020204" pitchFamily="34" charset="0"/>
            </a:endParaRPr>
          </a:p>
          <a:p>
            <a:pPr eaLnBrk="1" hangingPunct="1">
              <a:spcBef>
                <a:spcPct val="0"/>
              </a:spcBef>
            </a:pPr>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FA24F93E-D619-42B5-8BA5-468D319A28FE}"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extLst>
      <p:ext uri="{BB962C8B-B14F-4D97-AF65-F5344CB8AC3E}">
        <p14:creationId xmlns:p14="http://schemas.microsoft.com/office/powerpoint/2010/main" val="3004916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latin typeface="Arial" panose="020B0604020202020204" pitchFamily="34" charset="0"/>
              </a:rPr>
              <a:t>This slide explains and exemplifies the specific cases of in-text citations. It might be supplemented with </a:t>
            </a:r>
            <a:r>
              <a:rPr lang="ja-JP" altLang="en-US" smtClean="0">
                <a:latin typeface="Arial" panose="020B0604020202020204" pitchFamily="34" charset="0"/>
              </a:rPr>
              <a:t>“</a:t>
            </a:r>
            <a:r>
              <a:rPr lang="en-US" altLang="ja-JP" smtClean="0">
                <a:latin typeface="Arial" panose="020B0604020202020204" pitchFamily="34" charset="0"/>
              </a:rPr>
              <a:t>Author/Authors</a:t>
            </a:r>
            <a:r>
              <a:rPr lang="ja-JP" altLang="en-US" smtClean="0">
                <a:latin typeface="Arial" panose="020B0604020202020204" pitchFamily="34" charset="0"/>
              </a:rPr>
              <a:t>”</a:t>
            </a:r>
            <a:r>
              <a:rPr lang="en-US" altLang="ja-JP" smtClean="0">
                <a:latin typeface="Arial" panose="020B0604020202020204" pitchFamily="34" charset="0"/>
              </a:rPr>
              <a:t> section from OWL http://owl.english.purdue.edu/owl/resource/560/03/</a:t>
            </a:r>
          </a:p>
          <a:p>
            <a:pPr eaLnBrk="1" hangingPunct="1">
              <a:lnSpc>
                <a:spcPct val="90000"/>
              </a:lnSpc>
              <a:spcBef>
                <a:spcPct val="0"/>
              </a:spcBef>
            </a:pPr>
            <a:endParaRPr lang="en-US" altLang="en-US" smtClean="0">
              <a:latin typeface="Arial" panose="020B0604020202020204" pitchFamily="34" charset="0"/>
            </a:endParaRPr>
          </a:p>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088F858D-F03C-4BBC-8070-46149DA5CD73}"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extLst>
      <p:ext uri="{BB962C8B-B14F-4D97-AF65-F5344CB8AC3E}">
        <p14:creationId xmlns:p14="http://schemas.microsoft.com/office/powerpoint/2010/main" val="3948423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latin typeface="Arial" panose="020B0604020202020204" pitchFamily="34" charset="0"/>
              </a:rPr>
              <a:t>This slide explains and exemplifies the specific cases of in-text citations. It might be supplemented with </a:t>
            </a:r>
            <a:r>
              <a:rPr lang="ja-JP" altLang="en-US" smtClean="0">
                <a:latin typeface="Arial" panose="020B0604020202020204" pitchFamily="34" charset="0"/>
              </a:rPr>
              <a:t>“</a:t>
            </a:r>
            <a:r>
              <a:rPr lang="en-US" altLang="ja-JP" smtClean="0">
                <a:latin typeface="Arial" panose="020B0604020202020204" pitchFamily="34" charset="0"/>
              </a:rPr>
              <a:t>Author/Authors</a:t>
            </a:r>
            <a:r>
              <a:rPr lang="ja-JP" altLang="en-US" smtClean="0">
                <a:latin typeface="Arial" panose="020B0604020202020204" pitchFamily="34" charset="0"/>
              </a:rPr>
              <a:t>”</a:t>
            </a:r>
            <a:r>
              <a:rPr lang="en-US" altLang="ja-JP" smtClean="0">
                <a:latin typeface="Arial" panose="020B0604020202020204" pitchFamily="34" charset="0"/>
              </a:rPr>
              <a:t> section from OWL http://owl.english.purdue.edu/owl/resource/560/03/</a:t>
            </a:r>
          </a:p>
          <a:p>
            <a:pPr eaLnBrk="1" hangingPunct="1">
              <a:lnSpc>
                <a:spcPct val="90000"/>
              </a:lnSpc>
              <a:spcBef>
                <a:spcPct val="0"/>
              </a:spcBef>
            </a:pPr>
            <a:endParaRPr lang="en-US" altLang="en-US" smtClean="0">
              <a:latin typeface="Arial" panose="020B0604020202020204" pitchFamily="34" charset="0"/>
            </a:endParaRPr>
          </a:p>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07468D33-9F9B-4A67-9B49-7DF6F367DCA7}"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extLst>
      <p:ext uri="{BB962C8B-B14F-4D97-AF65-F5344CB8AC3E}">
        <p14:creationId xmlns:p14="http://schemas.microsoft.com/office/powerpoint/2010/main" val="2426227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panose="020B0604020202020204" pitchFamily="34" charset="0"/>
              </a:rPr>
              <a:t>This slide explains and exemplifies the specific cases of in-text citations. It might be supplemented with </a:t>
            </a:r>
            <a:r>
              <a:rPr lang="ja-JP" altLang="en-US" smtClean="0">
                <a:latin typeface="Arial" panose="020B0604020202020204" pitchFamily="34" charset="0"/>
              </a:rPr>
              <a:t>“</a:t>
            </a:r>
            <a:r>
              <a:rPr lang="en-US" altLang="ja-JP" smtClean="0">
                <a:latin typeface="Arial" panose="020B0604020202020204" pitchFamily="34" charset="0"/>
              </a:rPr>
              <a:t>Author/Authors</a:t>
            </a:r>
            <a:r>
              <a:rPr lang="ja-JP" altLang="en-US" smtClean="0">
                <a:latin typeface="Arial" panose="020B0604020202020204" pitchFamily="34" charset="0"/>
              </a:rPr>
              <a:t>”</a:t>
            </a:r>
            <a:r>
              <a:rPr lang="en-US" altLang="ja-JP" smtClean="0">
                <a:latin typeface="Arial" panose="020B0604020202020204" pitchFamily="34" charset="0"/>
              </a:rPr>
              <a:t> section from OWL http://owl.english.purdue.edu/owl/resource/560/03/</a:t>
            </a:r>
            <a:endParaRPr lang="en-US" altLang="en-US" smtClean="0">
              <a:latin typeface="Arial" panose="020B0604020202020204" pitchFamily="34" charset="0"/>
            </a:endParaRPr>
          </a:p>
          <a:p>
            <a:pPr eaLnBrk="1" hangingPunct="1">
              <a:spcBef>
                <a:spcPct val="0"/>
              </a:spcBef>
            </a:pPr>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D597A468-2D56-4B54-B0A8-20D67D123A53}"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Tree>
    <p:extLst>
      <p:ext uri="{BB962C8B-B14F-4D97-AF65-F5344CB8AC3E}">
        <p14:creationId xmlns:p14="http://schemas.microsoft.com/office/powerpoint/2010/main" val="2103588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latin typeface="Arial" panose="020B0604020202020204" pitchFamily="34" charset="0"/>
              </a:rPr>
              <a:t>APA format is not limited by the rules of citing the sources- in-text citations and entries in the list of References. It also regulates the stylistics of conveying research. </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This slide introduces the basics of APA stylistics related to the point of view and voice in an APA paper, which encourages a writer to use personal pronouns and the active voice.  The explanations are provided with examples. </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This slide can be supplemented by the relevant section from OWL http://owl.english.purdue.edu/owl/resource/560/15/</a:t>
            </a:r>
          </a:p>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EA0C7349-EC50-4967-8F36-5CAB84DFDF06}"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562466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latin typeface="Arial" panose="020B0604020202020204" pitchFamily="34" charset="0"/>
              </a:rPr>
              <a:t>This slide explains and exemplifies the specific cases of in-text citations. It might be supplemented with </a:t>
            </a:r>
            <a:r>
              <a:rPr lang="ja-JP" altLang="en-US" smtClean="0">
                <a:latin typeface="Arial" panose="020B0604020202020204" pitchFamily="34" charset="0"/>
              </a:rPr>
              <a:t>“</a:t>
            </a:r>
            <a:r>
              <a:rPr lang="en-US" altLang="ja-JP" smtClean="0">
                <a:latin typeface="Arial" panose="020B0604020202020204" pitchFamily="34" charset="0"/>
              </a:rPr>
              <a:t>Author/Authors</a:t>
            </a:r>
            <a:r>
              <a:rPr lang="ja-JP" altLang="en-US" smtClean="0">
                <a:latin typeface="Arial" panose="020B0604020202020204" pitchFamily="34" charset="0"/>
              </a:rPr>
              <a:t>”</a:t>
            </a:r>
            <a:r>
              <a:rPr lang="en-US" altLang="ja-JP" smtClean="0">
                <a:latin typeface="Arial" panose="020B0604020202020204" pitchFamily="34" charset="0"/>
              </a:rPr>
              <a:t> section from OWL http://owl.english.purdue.edu/owl/resource/560/03/</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endParaRPr lang="en-US" altLang="en-US" smtClean="0">
              <a:latin typeface="Arial" panose="020B0604020202020204" pitchFamily="34" charset="0"/>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EF17E41F-2ED6-4E76-ABEC-02E3476DFF69}"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Tree>
    <p:extLst>
      <p:ext uri="{BB962C8B-B14F-4D97-AF65-F5344CB8AC3E}">
        <p14:creationId xmlns:p14="http://schemas.microsoft.com/office/powerpoint/2010/main" val="42647837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latin typeface="Arial" panose="020B0604020202020204" pitchFamily="34" charset="0"/>
              </a:rPr>
              <a:t>This slide explains and exemplifies the specific cases of in-text citations. It might be supplemented with </a:t>
            </a:r>
            <a:r>
              <a:rPr lang="ja-JP" altLang="en-US" smtClean="0">
                <a:latin typeface="Arial" panose="020B0604020202020204" pitchFamily="34" charset="0"/>
              </a:rPr>
              <a:t>“</a:t>
            </a:r>
            <a:r>
              <a:rPr lang="en-US" altLang="ja-JP" smtClean="0">
                <a:latin typeface="Arial" panose="020B0604020202020204" pitchFamily="34" charset="0"/>
              </a:rPr>
              <a:t>Author/Authors</a:t>
            </a:r>
            <a:r>
              <a:rPr lang="ja-JP" altLang="en-US" smtClean="0">
                <a:latin typeface="Arial" panose="020B0604020202020204" pitchFamily="34" charset="0"/>
              </a:rPr>
              <a:t>”</a:t>
            </a:r>
            <a:r>
              <a:rPr lang="en-US" altLang="ja-JP" smtClean="0">
                <a:latin typeface="Arial" panose="020B0604020202020204" pitchFamily="34" charset="0"/>
              </a:rPr>
              <a:t> section from OWL http://owl.english.purdue.edu/owl/resource/560/03/</a:t>
            </a:r>
          </a:p>
          <a:p>
            <a:pPr eaLnBrk="1" hangingPunct="1">
              <a:lnSpc>
                <a:spcPct val="90000"/>
              </a:lnSpc>
              <a:spcBef>
                <a:spcPct val="0"/>
              </a:spcBef>
            </a:pPr>
            <a:endParaRPr lang="en-US" altLang="en-US" smtClean="0">
              <a:latin typeface="Arial" panose="020B0604020202020204" pitchFamily="34" charset="0"/>
            </a:endParaRPr>
          </a:p>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78CD5CEE-B664-4B43-8CA5-B0D3B7D40F46}"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Tree>
    <p:extLst>
      <p:ext uri="{BB962C8B-B14F-4D97-AF65-F5344CB8AC3E}">
        <p14:creationId xmlns:p14="http://schemas.microsoft.com/office/powerpoint/2010/main" val="149056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latin typeface="Arial" panose="020B0604020202020204" pitchFamily="34" charset="0"/>
              </a:rPr>
              <a:t>This slide explains and exemplifies the specific cases of in-text citations. It might be supplemented with </a:t>
            </a:r>
            <a:r>
              <a:rPr lang="ja-JP" altLang="en-US" smtClean="0">
                <a:latin typeface="Arial" panose="020B0604020202020204" pitchFamily="34" charset="0"/>
              </a:rPr>
              <a:t>“</a:t>
            </a:r>
            <a:r>
              <a:rPr lang="en-US" altLang="ja-JP" smtClean="0">
                <a:latin typeface="Arial" panose="020B0604020202020204" pitchFamily="34" charset="0"/>
              </a:rPr>
              <a:t>Author/Authors</a:t>
            </a:r>
            <a:r>
              <a:rPr lang="ja-JP" altLang="en-US" smtClean="0">
                <a:latin typeface="Arial" panose="020B0604020202020204" pitchFamily="34" charset="0"/>
              </a:rPr>
              <a:t>”</a:t>
            </a:r>
            <a:r>
              <a:rPr lang="en-US" altLang="ja-JP" smtClean="0">
                <a:latin typeface="Arial" panose="020B0604020202020204" pitchFamily="34" charset="0"/>
              </a:rPr>
              <a:t> section from OWL http://owl.english.purdue.edu/owl/resource/560/03/</a:t>
            </a:r>
          </a:p>
          <a:p>
            <a:pPr eaLnBrk="1" hangingPunct="1">
              <a:lnSpc>
                <a:spcPct val="90000"/>
              </a:lnSpc>
              <a:spcBef>
                <a:spcPct val="0"/>
              </a:spcBef>
            </a:pPr>
            <a:endParaRPr lang="en-US" altLang="en-US" smtClean="0">
              <a:latin typeface="Arial" panose="020B0604020202020204" pitchFamily="34" charset="0"/>
            </a:endParaRPr>
          </a:p>
          <a:p>
            <a:pPr eaLnBrk="1" hangingPunct="1">
              <a:spcBef>
                <a:spcPct val="0"/>
              </a:spcBef>
            </a:pPr>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D5CEBFFC-EDCC-4CA2-A253-0F7599593CE9}"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extLst>
      <p:ext uri="{BB962C8B-B14F-4D97-AF65-F5344CB8AC3E}">
        <p14:creationId xmlns:p14="http://schemas.microsoft.com/office/powerpoint/2010/main" val="3693098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panose="020B0604020202020204" pitchFamily="34" charset="0"/>
              </a:rPr>
              <a:t>This slide explains a system of five heading levels in APA. It  might be supplemented by the section </a:t>
            </a:r>
            <a:r>
              <a:rPr lang="ja-JP" altLang="en-US" smtClean="0">
                <a:latin typeface="Arial" panose="020B0604020202020204" pitchFamily="34" charset="0"/>
              </a:rPr>
              <a:t>“</a:t>
            </a:r>
            <a:r>
              <a:rPr lang="en-US" altLang="ja-JP" smtClean="0">
                <a:latin typeface="Arial" panose="020B0604020202020204" pitchFamily="34" charset="0"/>
              </a:rPr>
              <a:t>APA Headings</a:t>
            </a:r>
            <a:r>
              <a:rPr lang="ja-JP" altLang="en-US" smtClean="0">
                <a:latin typeface="Arial" panose="020B0604020202020204" pitchFamily="34" charset="0"/>
              </a:rPr>
              <a:t>”</a:t>
            </a:r>
            <a:r>
              <a:rPr lang="en-US" altLang="ja-JP" smtClean="0">
                <a:latin typeface="Arial" panose="020B0604020202020204" pitchFamily="34" charset="0"/>
              </a:rPr>
              <a:t> from OWL http://owl.english.purdue.edu/owl/resource/560/16/</a:t>
            </a:r>
            <a:endParaRPr lang="en-US" altLang="en-US" smtClean="0">
              <a:latin typeface="Arial" panose="020B0604020202020204" pitchFamily="34" charset="0"/>
            </a:endParaRPr>
          </a:p>
          <a:p>
            <a:pPr eaLnBrk="1" hangingPunct="1">
              <a:spcBef>
                <a:spcPct val="0"/>
              </a:spcBef>
            </a:pPr>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0412F9E6-AAD3-4861-BAC9-BE529242A47D}" type="slidenum">
              <a:rPr lang="en-US" altLang="en-US">
                <a:latin typeface="Calibri" panose="020F0502020204030204" pitchFamily="34" charset="0"/>
              </a:rPr>
              <a:pPr eaLnBrk="1" hangingPunct="1"/>
              <a:t>33</a:t>
            </a:fld>
            <a:endParaRPr lang="en-US" altLang="en-US">
              <a:latin typeface="Calibri" panose="020F0502020204030204" pitchFamily="34" charset="0"/>
            </a:endParaRPr>
          </a:p>
        </p:txBody>
      </p:sp>
    </p:spTree>
    <p:extLst>
      <p:ext uri="{BB962C8B-B14F-4D97-AF65-F5344CB8AC3E}">
        <p14:creationId xmlns:p14="http://schemas.microsoft.com/office/powerpoint/2010/main" val="30010018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panose="020B0604020202020204" pitchFamily="34" charset="0"/>
              </a:rPr>
              <a:t>Thus, if the article has four sections, some of which have subsection and some of which don</a:t>
            </a:r>
            <a:r>
              <a:rPr lang="ja-JP" altLang="en-US" smtClean="0">
                <a:latin typeface="Arial" panose="020B0604020202020204" pitchFamily="34" charset="0"/>
              </a:rPr>
              <a:t>’</a:t>
            </a:r>
            <a:r>
              <a:rPr lang="en-US" altLang="ja-JP" smtClean="0">
                <a:latin typeface="Arial" panose="020B0604020202020204" pitchFamily="34" charset="0"/>
              </a:rPr>
              <a:t>t, use headings depending on the level of subordination. Section headings receive level one format. Subsections receive level two format. Subsections of subsections receive level three format. In APA Style, the Introduction section never gets a heading and headings are not indicated by letters or numbers. Levels of headings will depend upon the length and organization of your paper. Regardless, always begin with level one headings and proceed to level two, etc.</a:t>
            </a:r>
            <a:endParaRPr lang="en-US" altLang="en-US" smtClean="0">
              <a:latin typeface="Arial" panose="020B0604020202020204" pitchFamily="34" charset="0"/>
            </a:endParaRPr>
          </a:p>
          <a:p>
            <a:pPr eaLnBrk="1" hangingPunct="1">
              <a:spcBef>
                <a:spcPct val="0"/>
              </a:spcBef>
            </a:pPr>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D6C84524-F54D-43D1-B289-6C4B18091040}" type="slidenum">
              <a:rPr lang="en-US" altLang="en-US">
                <a:latin typeface="Calibri" panose="020F0502020204030204" pitchFamily="34" charset="0"/>
              </a:rPr>
              <a:pPr eaLnBrk="1" hangingPunct="1"/>
              <a:t>34</a:t>
            </a:fld>
            <a:endParaRPr lang="en-US" altLang="en-US">
              <a:latin typeface="Calibri" panose="020F0502020204030204" pitchFamily="34" charset="0"/>
            </a:endParaRPr>
          </a:p>
        </p:txBody>
      </p:sp>
    </p:spTree>
    <p:extLst>
      <p:ext uri="{BB962C8B-B14F-4D97-AF65-F5344CB8AC3E}">
        <p14:creationId xmlns:p14="http://schemas.microsoft.com/office/powerpoint/2010/main" val="15003633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latin typeface="Arial" panose="020B0604020202020204" pitchFamily="34" charset="0"/>
              </a:rPr>
              <a:t>Tables are a common and often required feature of an APA format (consider, the research article, for example). This slide provides visual guidelines to formatting tables in APA. </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The facilitator should point that a table format consists of four elements: </a:t>
            </a:r>
          </a:p>
          <a:p>
            <a:pPr eaLnBrk="1" hangingPunct="1">
              <a:lnSpc>
                <a:spcPct val="90000"/>
              </a:lnSpc>
              <a:spcBef>
                <a:spcPct val="0"/>
              </a:spcBef>
              <a:buFontTx/>
              <a:buAutoNum type="arabicParenR"/>
            </a:pPr>
            <a:r>
              <a:rPr lang="en-US" altLang="en-US" smtClean="0">
                <a:latin typeface="Arial" panose="020B0604020202020204" pitchFamily="34" charset="0"/>
              </a:rPr>
              <a:t>The table label—e.g., Table 1</a:t>
            </a:r>
          </a:p>
          <a:p>
            <a:pPr eaLnBrk="1" hangingPunct="1">
              <a:lnSpc>
                <a:spcPct val="90000"/>
              </a:lnSpc>
              <a:spcBef>
                <a:spcPct val="0"/>
              </a:spcBef>
              <a:buFontTx/>
              <a:buAutoNum type="arabicParenR"/>
            </a:pPr>
            <a:r>
              <a:rPr lang="en-US" altLang="en-US" smtClean="0">
                <a:latin typeface="Arial" panose="020B0604020202020204" pitchFamily="34" charset="0"/>
              </a:rPr>
              <a:t>The title in italics , both </a:t>
            </a:r>
            <a:r>
              <a:rPr lang="en-US" altLang="en-US" u="sng" smtClean="0">
                <a:latin typeface="Arial" panose="020B0604020202020204" pitchFamily="34" charset="0"/>
              </a:rPr>
              <a:t>appearing on separate lines above the table, flush-left and single-spaced</a:t>
            </a:r>
          </a:p>
          <a:p>
            <a:pPr eaLnBrk="1" hangingPunct="1">
              <a:lnSpc>
                <a:spcPct val="90000"/>
              </a:lnSpc>
              <a:spcBef>
                <a:spcPct val="0"/>
              </a:spcBef>
              <a:buFontTx/>
              <a:buAutoNum type="arabicParenR"/>
            </a:pPr>
            <a:r>
              <a:rPr lang="en-US" altLang="en-US" smtClean="0">
                <a:latin typeface="Arial" panose="020B0604020202020204" pitchFamily="34" charset="0"/>
              </a:rPr>
              <a:t>The table </a:t>
            </a:r>
          </a:p>
          <a:p>
            <a:pPr eaLnBrk="1" hangingPunct="1">
              <a:lnSpc>
                <a:spcPct val="90000"/>
              </a:lnSpc>
              <a:spcBef>
                <a:spcPct val="0"/>
              </a:spcBef>
              <a:buFontTx/>
              <a:buAutoNum type="arabicParenR"/>
            </a:pPr>
            <a:r>
              <a:rPr lang="en-US" altLang="en-US" smtClean="0">
                <a:latin typeface="Arial" panose="020B0604020202020204" pitchFamily="34" charset="0"/>
              </a:rPr>
              <a:t>The Citation of the source below the table in the form of Note (see the example on the slide).</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endParaRPr lang="en-US" altLang="en-US" smtClean="0">
              <a:latin typeface="Arial" panose="020B0604020202020204" pitchFamily="34" charset="0"/>
            </a:endParaRPr>
          </a:p>
          <a:p>
            <a:pPr eaLnBrk="1" hangingPunct="1">
              <a:spcBef>
                <a:spcPct val="0"/>
              </a:spcBef>
            </a:pPr>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B6BAFAAC-64AF-4457-9332-243E9597C8CC}" type="slidenum">
              <a:rPr lang="en-US" altLang="en-US">
                <a:latin typeface="Calibri" panose="020F0502020204030204" pitchFamily="34" charset="0"/>
              </a:rPr>
              <a:pPr eaLnBrk="1" hangingPunct="1"/>
              <a:t>35</a:t>
            </a:fld>
            <a:endParaRPr lang="en-US" altLang="en-US">
              <a:latin typeface="Calibri" panose="020F0502020204030204" pitchFamily="34" charset="0"/>
            </a:endParaRPr>
          </a:p>
        </p:txBody>
      </p:sp>
    </p:spTree>
    <p:extLst>
      <p:ext uri="{BB962C8B-B14F-4D97-AF65-F5344CB8AC3E}">
        <p14:creationId xmlns:p14="http://schemas.microsoft.com/office/powerpoint/2010/main" val="25582560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latin typeface="Arial" panose="020B0604020202020204" pitchFamily="34" charset="0"/>
              </a:rPr>
              <a:t>Although figures in an APA paper are formatted in a manner which is similar to that of formatting tables, there a few differences. </a:t>
            </a:r>
          </a:p>
          <a:p>
            <a:pPr eaLnBrk="1" hangingPunct="1">
              <a:lnSpc>
                <a:spcPct val="90000"/>
              </a:lnSpc>
              <a:spcBef>
                <a:spcPct val="0"/>
              </a:spcBef>
            </a:pPr>
            <a:r>
              <a:rPr lang="en-US" altLang="en-US" smtClean="0">
                <a:latin typeface="Arial" panose="020B0604020202020204" pitchFamily="34" charset="0"/>
              </a:rPr>
              <a:t>In particular, the order is the following:</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buFontTx/>
              <a:buAutoNum type="arabicParenR"/>
            </a:pPr>
            <a:r>
              <a:rPr lang="en-US" altLang="en-US" smtClean="0">
                <a:latin typeface="Arial" panose="020B0604020202020204" pitchFamily="34" charset="0"/>
              </a:rPr>
              <a:t>You might provide an additional title centered above the figure.</a:t>
            </a:r>
          </a:p>
          <a:p>
            <a:pPr eaLnBrk="1" hangingPunct="1">
              <a:lnSpc>
                <a:spcPct val="90000"/>
              </a:lnSpc>
              <a:spcBef>
                <a:spcPct val="0"/>
              </a:spcBef>
              <a:buFontTx/>
              <a:buAutoNum type="arabicParenR"/>
            </a:pPr>
            <a:r>
              <a:rPr lang="en-US" altLang="en-US" smtClean="0">
                <a:latin typeface="Arial" panose="020B0604020202020204" pitchFamily="34" charset="0"/>
              </a:rPr>
              <a:t>The figure</a:t>
            </a:r>
          </a:p>
          <a:p>
            <a:pPr eaLnBrk="1" hangingPunct="1">
              <a:lnSpc>
                <a:spcPct val="90000"/>
              </a:lnSpc>
              <a:spcBef>
                <a:spcPct val="0"/>
              </a:spcBef>
              <a:buFontTx/>
              <a:buAutoNum type="arabicParenR"/>
            </a:pPr>
            <a:r>
              <a:rPr lang="en-US" altLang="en-US" smtClean="0">
                <a:latin typeface="Arial" panose="020B0604020202020204" pitchFamily="34" charset="0"/>
              </a:rPr>
              <a:t>The label and title (in italics) on the same line below the figure, flush-left: Figure 1. </a:t>
            </a:r>
            <a:r>
              <a:rPr lang="en-US" altLang="en-US" i="1" smtClean="0">
                <a:latin typeface="Arial" panose="020B0604020202020204" pitchFamily="34" charset="0"/>
              </a:rPr>
              <a:t>Internet users in Europe </a:t>
            </a:r>
          </a:p>
          <a:p>
            <a:pPr eaLnBrk="1" hangingPunct="1">
              <a:lnSpc>
                <a:spcPct val="90000"/>
              </a:lnSpc>
              <a:spcBef>
                <a:spcPct val="0"/>
              </a:spcBef>
              <a:buFontTx/>
              <a:buAutoNum type="arabicParenR"/>
            </a:pPr>
            <a:r>
              <a:rPr lang="en-US" altLang="en-US" smtClean="0">
                <a:latin typeface="Arial" panose="020B0604020202020204" pitchFamily="34" charset="0"/>
              </a:rPr>
              <a:t>A Citation of the source below the table in the form of Note (see the example on the slide).</a:t>
            </a:r>
          </a:p>
          <a:p>
            <a:pPr eaLnBrk="1" hangingPunct="1">
              <a:lnSpc>
                <a:spcPct val="90000"/>
              </a:lnSpc>
              <a:spcBef>
                <a:spcPct val="0"/>
              </a:spcBef>
            </a:pPr>
            <a:endParaRPr lang="en-US" altLang="en-US" smtClean="0">
              <a:latin typeface="Arial" panose="020B0604020202020204" pitchFamily="34" charset="0"/>
            </a:endParaRPr>
          </a:p>
          <a:p>
            <a:pPr eaLnBrk="1" hangingPunct="1">
              <a:spcBef>
                <a:spcPct val="0"/>
              </a:spcBef>
            </a:pPr>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316E48BB-4A83-4419-A0C3-A49C36067FB7}" type="slidenum">
              <a:rPr lang="en-US" altLang="en-US">
                <a:latin typeface="Calibri" panose="020F0502020204030204" pitchFamily="34" charset="0"/>
              </a:rPr>
              <a:pPr eaLnBrk="1" hangingPunct="1"/>
              <a:t>36</a:t>
            </a:fld>
            <a:endParaRPr lang="en-US" altLang="en-US">
              <a:latin typeface="Calibri" panose="020F0502020204030204" pitchFamily="34" charset="0"/>
            </a:endParaRPr>
          </a:p>
        </p:txBody>
      </p:sp>
    </p:spTree>
    <p:extLst>
      <p:ext uri="{BB962C8B-B14F-4D97-AF65-F5344CB8AC3E}">
        <p14:creationId xmlns:p14="http://schemas.microsoft.com/office/powerpoint/2010/main" val="37837756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panose="020B0604020202020204" pitchFamily="34" charset="0"/>
              </a:rPr>
              <a:t>There are many rules for following APA format, and the facilitator should stress that it is nearly impossible to memorize them all.  Students</a:t>
            </a:r>
            <a:r>
              <a:rPr lang="ja-JP" altLang="en-US" smtClean="0">
                <a:latin typeface="Arial" panose="020B0604020202020204" pitchFamily="34" charset="0"/>
              </a:rPr>
              <a:t>’</a:t>
            </a:r>
            <a:r>
              <a:rPr lang="en-US" altLang="ja-JP" smtClean="0">
                <a:latin typeface="Arial" panose="020B0604020202020204" pitchFamily="34" charset="0"/>
              </a:rPr>
              <a:t> best course of action is to utilize the official APA handbook or the APA section in an updated composition textbook as guides for properly using the documentation format.  Since the American Psychological Association, a professional group of behavioral and social science professors and instructors, periodically updates the guide, students should be certain that they are using the most current information possible. </a:t>
            </a:r>
          </a:p>
          <a:p>
            <a:pPr eaLnBrk="1" hangingPunct="1">
              <a:spcBef>
                <a:spcPct val="0"/>
              </a:spcBef>
            </a:pPr>
            <a:endParaRPr lang="en-US" altLang="en-US" smtClean="0">
              <a:latin typeface="Arial" panose="020B0604020202020204" pitchFamily="34" charset="0"/>
            </a:endParaRPr>
          </a:p>
          <a:p>
            <a:pPr eaLnBrk="1" hangingPunct="1">
              <a:spcBef>
                <a:spcPct val="0"/>
              </a:spcBef>
            </a:pPr>
            <a:r>
              <a:rPr lang="en-US" altLang="en-US" smtClean="0">
                <a:latin typeface="Arial" panose="020B0604020202020204" pitchFamily="34" charset="0"/>
              </a:rPr>
              <a:t>There are other resources for finding current information on APA documentation style.  The APA web site offers some limited information about recent format changes, especially regarding the documentation of World Wide Web and electronic sources.  The Purdue University Writing Lab has a page on APA formatting and documentation style at its web site: http://owl.english.purdue.edu/owl/resource/560/01/  For quick questions on APA format, students can also call the Writing Lab Grammar Hotline at 494-3723.</a:t>
            </a:r>
          </a:p>
          <a:p>
            <a:pPr eaLnBrk="1" hangingPunct="1">
              <a:spcBef>
                <a:spcPct val="0"/>
              </a:spcBef>
            </a:pPr>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FF77E2C3-00A5-4CCB-8BD9-7A3433834C06}" type="slidenum">
              <a:rPr lang="en-US" altLang="en-US">
                <a:latin typeface="Calibri" panose="020F0502020204030204" pitchFamily="34" charset="0"/>
              </a:rPr>
              <a:pPr eaLnBrk="1" hangingPunct="1"/>
              <a:t>37</a:t>
            </a:fld>
            <a:endParaRPr lang="en-US" altLang="en-US">
              <a:latin typeface="Calibri" panose="020F0502020204030204" pitchFamily="34" charset="0"/>
            </a:endParaRPr>
          </a:p>
        </p:txBody>
      </p:sp>
    </p:spTree>
    <p:extLst>
      <p:ext uri="{BB962C8B-B14F-4D97-AF65-F5344CB8AC3E}">
        <p14:creationId xmlns:p14="http://schemas.microsoft.com/office/powerpoint/2010/main" val="38840780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panose="020B0604020202020204" pitchFamily="34" charset="0"/>
              </a:rPr>
              <a:t>Writer and Designer: Jennifer Liethen Kunka</a:t>
            </a:r>
          </a:p>
          <a:p>
            <a:pPr eaLnBrk="1" hangingPunct="1">
              <a:spcBef>
                <a:spcPct val="0"/>
              </a:spcBef>
            </a:pPr>
            <a:r>
              <a:rPr lang="en-US" altLang="en-US" smtClean="0">
                <a:latin typeface="Arial" panose="020B0604020202020204" pitchFamily="34" charset="0"/>
              </a:rPr>
              <a:t>Contributors:  Muriel Harris, Karen Bishop, Bryan Kopp, Matthew Mooney, David Neyhart, and Andrew Kunka</a:t>
            </a:r>
          </a:p>
          <a:p>
            <a:pPr eaLnBrk="1" hangingPunct="1">
              <a:spcBef>
                <a:spcPct val="0"/>
              </a:spcBef>
            </a:pPr>
            <a:r>
              <a:rPr lang="en-US" altLang="en-US" smtClean="0">
                <a:latin typeface="Arial" panose="020B0604020202020204" pitchFamily="34" charset="0"/>
              </a:rPr>
              <a:t>Revising Author: Ghada M. Gherwash and Joshua M. Paiz, 2014 Elizabeth Angeli, 2011; Elena Lawrick, 2008; Arielle McKee, 2014</a:t>
            </a:r>
          </a:p>
          <a:p>
            <a:pPr eaLnBrk="1" hangingPunct="1">
              <a:spcBef>
                <a:spcPct val="0"/>
              </a:spcBef>
            </a:pPr>
            <a:r>
              <a:rPr lang="en-US" altLang="en-US" smtClean="0">
                <a:latin typeface="Arial" panose="020B0604020202020204" pitchFamily="34" charset="0"/>
              </a:rPr>
              <a:t>Developed with resources courtesy of the Purdue University Writing Lab</a:t>
            </a:r>
          </a:p>
          <a:p>
            <a:pPr eaLnBrk="1" hangingPunct="1">
              <a:spcBef>
                <a:spcPct val="0"/>
              </a:spcBef>
            </a:pPr>
            <a:r>
              <a:rPr lang="en-US" altLang="en-US" smtClean="0">
                <a:latin typeface="Arial" panose="020B0604020202020204" pitchFamily="34" charset="0"/>
              </a:rPr>
              <a:t>Grant funding courtesy of the Multimedia Instructional Development Center at Purdue University</a:t>
            </a:r>
          </a:p>
          <a:p>
            <a:pPr eaLnBrk="1" hangingPunct="1">
              <a:spcBef>
                <a:spcPct val="0"/>
              </a:spcBef>
            </a:pPr>
            <a:r>
              <a:rPr lang="en-US" altLang="en-US" smtClean="0">
                <a:latin typeface="Arial" panose="020B0604020202020204" pitchFamily="34" charset="0"/>
                <a:cs typeface="Arial" panose="020B0604020202020204" pitchFamily="34" charset="0"/>
              </a:rPr>
              <a:t>© Copyright Purdue University, 2000, 2006, 2007, 2008</a:t>
            </a:r>
          </a:p>
          <a:p>
            <a:pPr eaLnBrk="1" hangingPunct="1">
              <a:spcBef>
                <a:spcPct val="0"/>
              </a:spcBef>
            </a:pPr>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0D52D2CC-17B9-4126-964C-CC675B89CA12}" type="slidenum">
              <a:rPr lang="en-US" altLang="en-US">
                <a:latin typeface="Calibri" panose="020F0502020204030204" pitchFamily="34" charset="0"/>
              </a:rPr>
              <a:pPr eaLnBrk="1" hangingPunct="1"/>
              <a:t>38</a:t>
            </a:fld>
            <a:endParaRPr lang="en-US" altLang="en-US">
              <a:latin typeface="Calibri" panose="020F0502020204030204" pitchFamily="34" charset="0"/>
            </a:endParaRPr>
          </a:p>
        </p:txBody>
      </p:sp>
    </p:spTree>
    <p:extLst>
      <p:ext uri="{BB962C8B-B14F-4D97-AF65-F5344CB8AC3E}">
        <p14:creationId xmlns:p14="http://schemas.microsoft.com/office/powerpoint/2010/main" val="3471096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latin typeface="Arial" panose="020B0604020202020204" pitchFamily="34" charset="0"/>
              </a:rPr>
              <a:t>This slide explains the APA requirements to language of an APA paper. </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Clarity and conciseness are the major concern when reporting research in APA . It is not easy to balance clarity (which requires providing clarification) and conciseness (which requires packing information). To achieve clarity, a writer should avoid vague wording  and be specific in descriptions and explanations. To achieve conciseness, a writer should condense information. Because APA format is widely used in science-related papers, the language of APA format is plain and simple. A writer should avoid using metaphors and minimize the use of figurative language, which is typical for creative writing. </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This slide can be supplemented by the relevant sections from OWL </a:t>
            </a:r>
          </a:p>
          <a:p>
            <a:pPr eaLnBrk="1" hangingPunct="1">
              <a:lnSpc>
                <a:spcPct val="90000"/>
              </a:lnSpc>
              <a:spcBef>
                <a:spcPct val="0"/>
              </a:spcBef>
            </a:pPr>
            <a:r>
              <a:rPr lang="en-US" altLang="en-US" smtClean="0">
                <a:latin typeface="Arial" panose="020B0604020202020204" pitchFamily="34" charset="0"/>
              </a:rPr>
              <a:t>http://owl.english.purdue.edu/owl/resource/560/15/</a:t>
            </a:r>
          </a:p>
          <a:p>
            <a:pPr eaLnBrk="1" hangingPunct="1">
              <a:lnSpc>
                <a:spcPct val="90000"/>
              </a:lnSpc>
              <a:spcBef>
                <a:spcPct val="0"/>
              </a:spcBef>
            </a:pPr>
            <a:r>
              <a:rPr lang="en-US" altLang="en-US" smtClean="0">
                <a:latin typeface="Arial" panose="020B0604020202020204" pitchFamily="34" charset="0"/>
              </a:rPr>
              <a:t>http://owl.english.purdue.edu/owl/resource/560/14/</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and </a:t>
            </a:r>
            <a:r>
              <a:rPr lang="ja-JP" altLang="en-US" smtClean="0">
                <a:latin typeface="Arial" panose="020B0604020202020204" pitchFamily="34" charset="0"/>
              </a:rPr>
              <a:t>“</a:t>
            </a:r>
            <a:r>
              <a:rPr lang="en-US" altLang="ja-JP" smtClean="0">
                <a:latin typeface="Arial" panose="020B0604020202020204" pitchFamily="34" charset="0"/>
              </a:rPr>
              <a:t>Conciseness in academic writing</a:t>
            </a:r>
            <a:r>
              <a:rPr lang="ja-JP" altLang="en-US" smtClean="0">
                <a:latin typeface="Arial" panose="020B0604020202020204" pitchFamily="34" charset="0"/>
              </a:rPr>
              <a:t>”</a:t>
            </a:r>
            <a:r>
              <a:rPr lang="en-US" altLang="ja-JP" smtClean="0">
                <a:latin typeface="Arial" panose="020B0604020202020204" pitchFamily="34" charset="0"/>
              </a:rPr>
              <a:t> handout http://owl.english.purdue.edu/owl/resource/572/01/</a:t>
            </a:r>
            <a:endParaRPr lang="en-US" altLang="en-US" smtClean="0">
              <a:latin typeface="Arial" panose="020B0604020202020204" pitchFamily="34" charset="0"/>
            </a:endParaRPr>
          </a:p>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B9C1ABBC-D865-4864-96EF-E9C75AB820C7}"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930167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latin typeface="Arial" panose="020B0604020202020204" pitchFamily="34" charset="0"/>
              </a:rPr>
              <a:t>This slide introduces two most commonly used genres in APA format: the literature review and the experimental report (also known as the research article). </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The literature review paper, which is the summary of what the scientific literature in the discipline field says about the topic of research, is the genre students likely encounter in their academic studies. The paper includes the title page, introduction and a list of references. </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The experimental report or research article provides an account of conducted research. This genre includes the title page, abstract, introduction (which is the review of the published studies on the research topic with the purpose to find the niche for the reported study), method, results, discussion, references, appendices (optional). The experiential report often contains tables and figures. See the slides describing APA format of tables and figures. </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This slide can be supplemented by the relevant section from OWL http://owl.english.purdue.edu/owl/resource/560/13/</a:t>
            </a:r>
          </a:p>
          <a:p>
            <a:pPr eaLnBrk="1" hangingPunct="1">
              <a:lnSpc>
                <a:spcPct val="90000"/>
              </a:lnSpc>
              <a:spcBef>
                <a:spcPct val="0"/>
              </a:spcBef>
            </a:pPr>
            <a:endParaRPr lang="en-US" altLang="en-US" smtClean="0">
              <a:latin typeface="Arial" panose="020B0604020202020204" pitchFamily="34" charset="0"/>
            </a:endParaRPr>
          </a:p>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E2623537-A0E2-4957-BA5F-834286FE8829}"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1014298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latin typeface="Arial" panose="020B0604020202020204" pitchFamily="34" charset="0"/>
              </a:rPr>
              <a:t>This slide introduces two most commonly used genres in APA format: the literature review and the experimental report (also known as the research article). </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The literature review paper, which is the summary of what the scientific literature in the discipline field says about the topic of research, is the genre students likely encounter in their academic studies. The paper includes the title page, introduction and a list of references. </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The experimental report or research article provides an account of conducted research. This genre includes the title page, abstract, introduction (which is the review of the published studies on the research topic with the purpose to find the niche for the reported study), method, results, discussion, references, appendices (optional). The experiential report often contains tables and figures. See the slides describing APA format of tables and figures. </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This slide can be supplemented by the relevant section from OWL http://owl.english.purdue.edu/owl/resource/560/13/</a:t>
            </a:r>
          </a:p>
          <a:p>
            <a:pPr eaLnBrk="1" hangingPunct="1">
              <a:lnSpc>
                <a:spcPct val="90000"/>
              </a:lnSpc>
              <a:spcBef>
                <a:spcPct val="0"/>
              </a:spcBef>
            </a:pPr>
            <a:endParaRPr lang="en-US" altLang="en-US" smtClean="0">
              <a:latin typeface="Arial" panose="020B0604020202020204" pitchFamily="34" charset="0"/>
            </a:endParaRPr>
          </a:p>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98AF2042-1B05-4AE3-BBDC-41F6E87BC1C8}"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3794020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latin typeface="Arial" panose="020B0604020202020204" pitchFamily="34" charset="0"/>
              </a:rPr>
              <a:t>The general format, which is introduced in the following  six slides, regulates formatting papers of any genre students may encounter in their academic studies. For students, consulting the instructor about the specific requirement is the safest policy. For authors of manuscripts prepared for submission to scientific journal, consulting </a:t>
            </a:r>
            <a:r>
              <a:rPr lang="en-US" altLang="en-US" i="1" smtClean="0">
                <a:latin typeface="Arial" panose="020B0604020202020204" pitchFamily="34" charset="0"/>
              </a:rPr>
              <a:t>Publication Manual</a:t>
            </a:r>
            <a:r>
              <a:rPr lang="en-US" altLang="en-US" smtClean="0">
                <a:latin typeface="Arial" panose="020B0604020202020204" pitchFamily="34" charset="0"/>
              </a:rPr>
              <a:t> is a must. </a:t>
            </a: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endParaRPr lang="en-US" altLang="en-US" smtClean="0">
              <a:latin typeface="Arial" panose="020B0604020202020204" pitchFamily="34" charset="0"/>
            </a:endParaRPr>
          </a:p>
          <a:p>
            <a:pPr eaLnBrk="1" hangingPunct="1">
              <a:lnSpc>
                <a:spcPct val="90000"/>
              </a:lnSpc>
              <a:spcBef>
                <a:spcPct val="0"/>
              </a:spcBef>
            </a:pPr>
            <a:r>
              <a:rPr lang="en-US" altLang="en-US" smtClean="0">
                <a:latin typeface="Arial" panose="020B0604020202020204" pitchFamily="34" charset="0"/>
              </a:rPr>
              <a:t>This slide can be supplemented by the </a:t>
            </a:r>
            <a:r>
              <a:rPr lang="ja-JP" altLang="en-US" smtClean="0">
                <a:latin typeface="Arial" panose="020B0604020202020204" pitchFamily="34" charset="0"/>
              </a:rPr>
              <a:t>“</a:t>
            </a:r>
            <a:r>
              <a:rPr lang="en-US" altLang="ja-JP" smtClean="0">
                <a:latin typeface="Arial" panose="020B0604020202020204" pitchFamily="34" charset="0"/>
              </a:rPr>
              <a:t>Other papers</a:t>
            </a:r>
            <a:r>
              <a:rPr lang="ja-JP" altLang="en-US" smtClean="0">
                <a:latin typeface="Arial" panose="020B0604020202020204" pitchFamily="34" charset="0"/>
              </a:rPr>
              <a:t>”</a:t>
            </a:r>
            <a:r>
              <a:rPr lang="en-US" altLang="ja-JP" smtClean="0">
                <a:latin typeface="Arial" panose="020B0604020202020204" pitchFamily="34" charset="0"/>
              </a:rPr>
              <a:t> section from OWL http://owl.english.purdue.edu/owl/resource/560/13/</a:t>
            </a:r>
          </a:p>
          <a:p>
            <a:pPr eaLnBrk="1" hangingPunct="1">
              <a:lnSpc>
                <a:spcPct val="90000"/>
              </a:lnSpc>
              <a:spcBef>
                <a:spcPct val="0"/>
              </a:spcBef>
            </a:pPr>
            <a:endParaRPr lang="en-US" altLang="en-US" smtClean="0">
              <a:latin typeface="Arial" panose="020B0604020202020204" pitchFamily="34" charset="0"/>
            </a:endParaRPr>
          </a:p>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A986B759-ED3F-4592-A5C0-9F3B2FB0FF4F}"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2420880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latin typeface="Arial" panose="020B0604020202020204" pitchFamily="34" charset="0"/>
              </a:rPr>
              <a:t>This slide presents the general format of an APA formatted paper: An essay should be typed and double-spaced on the standard-sized paper (8.5</a:t>
            </a:r>
            <a:r>
              <a:rPr lang="ja-JP" altLang="en-US" smtClean="0">
                <a:latin typeface="Arial" panose="020B0604020202020204" pitchFamily="34" charset="0"/>
              </a:rPr>
              <a:t>”</a:t>
            </a:r>
            <a:r>
              <a:rPr lang="en-US" altLang="ja-JP" smtClean="0">
                <a:latin typeface="Arial" panose="020B0604020202020204" pitchFamily="34" charset="0"/>
              </a:rPr>
              <a:t>x11</a:t>
            </a:r>
            <a:r>
              <a:rPr lang="ja-JP" altLang="en-US" smtClean="0">
                <a:latin typeface="Arial" panose="020B0604020202020204" pitchFamily="34" charset="0"/>
              </a:rPr>
              <a:t>”</a:t>
            </a:r>
            <a:r>
              <a:rPr lang="en-US" altLang="ja-JP" smtClean="0">
                <a:latin typeface="Arial" panose="020B0604020202020204" pitchFamily="34" charset="0"/>
              </a:rPr>
              <a:t>) with 1</a:t>
            </a:r>
            <a:r>
              <a:rPr lang="ja-JP" altLang="en-US" smtClean="0">
                <a:latin typeface="Arial" panose="020B0604020202020204" pitchFamily="34" charset="0"/>
              </a:rPr>
              <a:t>”</a:t>
            </a:r>
            <a:r>
              <a:rPr lang="en-US" altLang="ja-JP" smtClean="0">
                <a:latin typeface="Arial" panose="020B0604020202020204" pitchFamily="34" charset="0"/>
              </a:rPr>
              <a:t> margins on all sides. Times New Roman or similar font in 10-12 pt. size should be used. The document should include a page header indicating a short title of the essay and a page number in the upper right-hand of every page (including the title page). </a:t>
            </a:r>
            <a:endParaRPr lang="en-US" altLang="en-US" smtClean="0">
              <a:latin typeface="Arial" panose="020B0604020202020204" pitchFamily="34" charset="0"/>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198D276B-B72E-415E-8384-6A3B8041DE6B}"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991491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latin typeface="Arial" panose="020B0604020202020204" pitchFamily="34" charset="0"/>
              </a:rPr>
              <a:t>This slide presents the general format of an APA formatted paper: An essay should be typed and double-spaced on the standard-sized paper (8.5</a:t>
            </a:r>
            <a:r>
              <a:rPr lang="ja-JP" altLang="en-US" smtClean="0">
                <a:latin typeface="Arial" panose="020B0604020202020204" pitchFamily="34" charset="0"/>
              </a:rPr>
              <a:t>”</a:t>
            </a:r>
            <a:r>
              <a:rPr lang="en-US" altLang="ja-JP" smtClean="0">
                <a:latin typeface="Arial" panose="020B0604020202020204" pitchFamily="34" charset="0"/>
              </a:rPr>
              <a:t>x11</a:t>
            </a:r>
            <a:r>
              <a:rPr lang="ja-JP" altLang="en-US" smtClean="0">
                <a:latin typeface="Arial" panose="020B0604020202020204" pitchFamily="34" charset="0"/>
              </a:rPr>
              <a:t>”</a:t>
            </a:r>
            <a:r>
              <a:rPr lang="en-US" altLang="ja-JP" smtClean="0">
                <a:latin typeface="Arial" panose="020B0604020202020204" pitchFamily="34" charset="0"/>
              </a:rPr>
              <a:t>) with 1</a:t>
            </a:r>
            <a:r>
              <a:rPr lang="ja-JP" altLang="en-US" smtClean="0">
                <a:latin typeface="Arial" panose="020B0604020202020204" pitchFamily="34" charset="0"/>
              </a:rPr>
              <a:t>”</a:t>
            </a:r>
            <a:r>
              <a:rPr lang="en-US" altLang="ja-JP" smtClean="0">
                <a:latin typeface="Arial" panose="020B0604020202020204" pitchFamily="34" charset="0"/>
              </a:rPr>
              <a:t> margins on all sides. Times New Roman or similar font in 10-12 pt. size should be used. The document should include a page header indicating a short title of the essay and a page number in the upper right-hand of every page (including the title page). </a:t>
            </a:r>
            <a:endParaRPr lang="en-US" altLang="en-US" smtClean="0">
              <a:latin typeface="Arial" panose="020B0604020202020204" pitchFamily="34"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fld id="{6D174954-A41E-49E4-8B08-4F3C10BF25F4}"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1176543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96F60CE-134B-405E-A3A2-3B08CA1C5058}" type="datetimeFigureOut">
              <a:rPr lang="en-US"/>
              <a:pPr>
                <a:defRPr/>
              </a:pPr>
              <a:t>10/12/2015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92C2278-117B-445A-B45D-9A29D82BF096}" type="slidenum">
              <a:rPr lang="en-US" altLang="en-US"/>
              <a:pPr/>
              <a:t>‹#›</a:t>
            </a:fld>
            <a:endParaRPr lang="en-US" altLang="en-US"/>
          </a:p>
        </p:txBody>
      </p:sp>
    </p:spTree>
    <p:extLst>
      <p:ext uri="{BB962C8B-B14F-4D97-AF65-F5344CB8AC3E}">
        <p14:creationId xmlns:p14="http://schemas.microsoft.com/office/powerpoint/2010/main" val="1314385081"/>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50F386-054F-4630-A1AF-50A35BFA0E74}" type="datetimeFigureOut">
              <a:rPr lang="en-US"/>
              <a:pPr>
                <a:defRPr/>
              </a:pPr>
              <a:t>10/12/2015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8B020EF-7074-45A0-B314-EDA1C38B345D}" type="slidenum">
              <a:rPr lang="en-US" altLang="en-US"/>
              <a:pPr/>
              <a:t>‹#›</a:t>
            </a:fld>
            <a:endParaRPr lang="en-US" altLang="en-US"/>
          </a:p>
        </p:txBody>
      </p:sp>
    </p:spTree>
    <p:extLst>
      <p:ext uri="{BB962C8B-B14F-4D97-AF65-F5344CB8AC3E}">
        <p14:creationId xmlns:p14="http://schemas.microsoft.com/office/powerpoint/2010/main" val="950245134"/>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97C2E9-01F1-45AF-B28D-62879A28F310}" type="datetimeFigureOut">
              <a:rPr lang="en-US"/>
              <a:pPr>
                <a:defRPr/>
              </a:pPr>
              <a:t>10/12/2015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FB9E016-AA3D-448A-A89D-7974A5E4CC4D}" type="slidenum">
              <a:rPr lang="en-US" altLang="en-US"/>
              <a:pPr/>
              <a:t>‹#›</a:t>
            </a:fld>
            <a:endParaRPr lang="en-US" altLang="en-US"/>
          </a:p>
        </p:txBody>
      </p:sp>
    </p:spTree>
    <p:extLst>
      <p:ext uri="{BB962C8B-B14F-4D97-AF65-F5344CB8AC3E}">
        <p14:creationId xmlns:p14="http://schemas.microsoft.com/office/powerpoint/2010/main" val="2336099836"/>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43953A-5468-4AC0-9887-5295FF52B83C}" type="datetimeFigureOut">
              <a:rPr lang="en-US"/>
              <a:pPr>
                <a:defRPr/>
              </a:pPr>
              <a:t>10/12/2015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1EAD6A-8346-40C3-9BE3-0DBAE060513D}" type="slidenum">
              <a:rPr lang="en-US" altLang="en-US"/>
              <a:pPr/>
              <a:t>‹#›</a:t>
            </a:fld>
            <a:endParaRPr lang="en-US" altLang="en-US"/>
          </a:p>
        </p:txBody>
      </p:sp>
    </p:spTree>
    <p:extLst>
      <p:ext uri="{BB962C8B-B14F-4D97-AF65-F5344CB8AC3E}">
        <p14:creationId xmlns:p14="http://schemas.microsoft.com/office/powerpoint/2010/main" val="2077530002"/>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1AA7D74-B331-48A1-86A1-7871DB250AF6}" type="datetimeFigureOut">
              <a:rPr lang="en-US"/>
              <a:pPr>
                <a:defRPr/>
              </a:pPr>
              <a:t>10/12/2015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2FBA7E2-0685-4CCE-AC08-222690D00FBF}" type="slidenum">
              <a:rPr lang="en-US" altLang="en-US"/>
              <a:pPr/>
              <a:t>‹#›</a:t>
            </a:fld>
            <a:endParaRPr lang="en-US" altLang="en-US"/>
          </a:p>
        </p:txBody>
      </p:sp>
    </p:spTree>
    <p:extLst>
      <p:ext uri="{BB962C8B-B14F-4D97-AF65-F5344CB8AC3E}">
        <p14:creationId xmlns:p14="http://schemas.microsoft.com/office/powerpoint/2010/main" val="1956814316"/>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482B6B0-8E1D-41D1-8810-499CDAA31B20}" type="datetimeFigureOut">
              <a:rPr lang="en-US"/>
              <a:pPr>
                <a:defRPr/>
              </a:pPr>
              <a:t>10/12/2015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A79FE17-38A5-4FEA-8CF9-32DDB3D2FE61}" type="slidenum">
              <a:rPr lang="en-US" altLang="en-US"/>
              <a:pPr/>
              <a:t>‹#›</a:t>
            </a:fld>
            <a:endParaRPr lang="en-US" altLang="en-US"/>
          </a:p>
        </p:txBody>
      </p:sp>
    </p:spTree>
    <p:extLst>
      <p:ext uri="{BB962C8B-B14F-4D97-AF65-F5344CB8AC3E}">
        <p14:creationId xmlns:p14="http://schemas.microsoft.com/office/powerpoint/2010/main" val="461752105"/>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B2D6C4E-0767-47FE-8066-5D917FC55D1A}" type="datetimeFigureOut">
              <a:rPr lang="en-US"/>
              <a:pPr>
                <a:defRPr/>
              </a:pPr>
              <a:t>10/12/2015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34C182E-AF07-49FC-B504-0F12ADE91A69}" type="slidenum">
              <a:rPr lang="en-US" altLang="en-US"/>
              <a:pPr/>
              <a:t>‹#›</a:t>
            </a:fld>
            <a:endParaRPr lang="en-US" altLang="en-US"/>
          </a:p>
        </p:txBody>
      </p:sp>
    </p:spTree>
    <p:extLst>
      <p:ext uri="{BB962C8B-B14F-4D97-AF65-F5344CB8AC3E}">
        <p14:creationId xmlns:p14="http://schemas.microsoft.com/office/powerpoint/2010/main" val="829450895"/>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8F92086-52BA-4330-B08F-80FAB81E56BB}" type="datetimeFigureOut">
              <a:rPr lang="en-US"/>
              <a:pPr>
                <a:defRPr/>
              </a:pPr>
              <a:t>10/12/2015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D00854A-D60A-4026-A313-79547E299C2A}" type="slidenum">
              <a:rPr lang="en-US" altLang="en-US"/>
              <a:pPr/>
              <a:t>‹#›</a:t>
            </a:fld>
            <a:endParaRPr lang="en-US" altLang="en-US"/>
          </a:p>
        </p:txBody>
      </p:sp>
    </p:spTree>
    <p:extLst>
      <p:ext uri="{BB962C8B-B14F-4D97-AF65-F5344CB8AC3E}">
        <p14:creationId xmlns:p14="http://schemas.microsoft.com/office/powerpoint/2010/main" val="2708689890"/>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54A24B-AB1D-4E53-8798-0D04CEAD25A0}" type="datetimeFigureOut">
              <a:rPr lang="en-US"/>
              <a:pPr>
                <a:defRPr/>
              </a:pPr>
              <a:t>10/12/2015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2343630-6F1D-4909-BD7E-0A5D83264D2E}" type="slidenum">
              <a:rPr lang="en-US" altLang="en-US"/>
              <a:pPr/>
              <a:t>‹#›</a:t>
            </a:fld>
            <a:endParaRPr lang="en-US" altLang="en-US"/>
          </a:p>
        </p:txBody>
      </p:sp>
    </p:spTree>
    <p:extLst>
      <p:ext uri="{BB962C8B-B14F-4D97-AF65-F5344CB8AC3E}">
        <p14:creationId xmlns:p14="http://schemas.microsoft.com/office/powerpoint/2010/main" val="233678192"/>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631CE3-B18F-4181-B7E0-DE83DA7928C1}" type="datetimeFigureOut">
              <a:rPr lang="en-US"/>
              <a:pPr>
                <a:defRPr/>
              </a:pPr>
              <a:t>10/12/2015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11439F9-BEC9-4F53-95AE-EEBA2F1561EF}" type="slidenum">
              <a:rPr lang="en-US" altLang="en-US"/>
              <a:pPr/>
              <a:t>‹#›</a:t>
            </a:fld>
            <a:endParaRPr lang="en-US" altLang="en-US"/>
          </a:p>
        </p:txBody>
      </p:sp>
    </p:spTree>
    <p:extLst>
      <p:ext uri="{BB962C8B-B14F-4D97-AF65-F5344CB8AC3E}">
        <p14:creationId xmlns:p14="http://schemas.microsoft.com/office/powerpoint/2010/main" val="914984652"/>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DA8B22-62FB-478A-A62B-39D5B5815F69}" type="datetimeFigureOut">
              <a:rPr lang="en-US"/>
              <a:pPr>
                <a:defRPr/>
              </a:pPr>
              <a:t>10/12/2015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4E0E722-EA1A-4E4C-9C1F-6C27066FD668}" type="slidenum">
              <a:rPr lang="en-US" altLang="en-US"/>
              <a:pPr/>
              <a:t>‹#›</a:t>
            </a:fld>
            <a:endParaRPr lang="en-US" altLang="en-US"/>
          </a:p>
        </p:txBody>
      </p:sp>
    </p:spTree>
    <p:extLst>
      <p:ext uri="{BB962C8B-B14F-4D97-AF65-F5344CB8AC3E}">
        <p14:creationId xmlns:p14="http://schemas.microsoft.com/office/powerpoint/2010/main" val="3812461689"/>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C253A9B0-F5ED-414F-B80C-9FE84EBD828F}" type="datetimeFigureOut">
              <a:rPr lang="en-US"/>
              <a:pPr>
                <a:defRPr/>
              </a:pPr>
              <a:t>10/12/2015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E02A612-E836-4B1F-8587-6FBFAA3B75E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p:transition>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2pPr>
      <a:lvl3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3pPr>
      <a:lvl4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4pPr>
      <a:lvl5pPr algn="ctr" defTabSz="457200" rtl="0" eaLnBrk="0" fontAlgn="base" hangingPunct="0">
        <a:spcBef>
          <a:spcPct val="0"/>
        </a:spcBef>
        <a:spcAft>
          <a:spcPct val="0"/>
        </a:spcAft>
        <a:defRPr sz="4400">
          <a:solidFill>
            <a:schemeClr val="tx1"/>
          </a:solidFill>
          <a:latin typeface="Book Antiqua" pitchFamily="18" charset="0"/>
          <a:ea typeface="MS PGothic" pitchFamily="34" charset="-128"/>
        </a:defRPr>
      </a:lvl5pPr>
      <a:lvl6pPr marL="457200" algn="ctr" defTabSz="457200" rtl="0" fontAlgn="base">
        <a:spcBef>
          <a:spcPct val="0"/>
        </a:spcBef>
        <a:spcAft>
          <a:spcPct val="0"/>
        </a:spcAft>
        <a:defRPr sz="4400">
          <a:solidFill>
            <a:schemeClr val="tx1"/>
          </a:solidFill>
          <a:latin typeface="Book Antiqua" pitchFamily="18" charset="0"/>
          <a:ea typeface="MS PGothic" pitchFamily="34" charset="-128"/>
        </a:defRPr>
      </a:lvl6pPr>
      <a:lvl7pPr marL="914400" algn="ctr" defTabSz="457200" rtl="0" fontAlgn="base">
        <a:spcBef>
          <a:spcPct val="0"/>
        </a:spcBef>
        <a:spcAft>
          <a:spcPct val="0"/>
        </a:spcAft>
        <a:defRPr sz="4400">
          <a:solidFill>
            <a:schemeClr val="tx1"/>
          </a:solidFill>
          <a:latin typeface="Book Antiqua" pitchFamily="18" charset="0"/>
          <a:ea typeface="MS PGothic" pitchFamily="34" charset="-128"/>
        </a:defRPr>
      </a:lvl7pPr>
      <a:lvl8pPr marL="1371600" algn="ctr" defTabSz="457200" rtl="0" fontAlgn="base">
        <a:spcBef>
          <a:spcPct val="0"/>
        </a:spcBef>
        <a:spcAft>
          <a:spcPct val="0"/>
        </a:spcAft>
        <a:defRPr sz="4400">
          <a:solidFill>
            <a:schemeClr val="tx1"/>
          </a:solidFill>
          <a:latin typeface="Book Antiqua" pitchFamily="18" charset="0"/>
          <a:ea typeface="MS PGothic" pitchFamily="34" charset="-128"/>
        </a:defRPr>
      </a:lvl8pPr>
      <a:lvl9pPr marL="1828800" algn="ctr" defTabSz="457200" rtl="0" fontAlgn="base">
        <a:spcBef>
          <a:spcPct val="0"/>
        </a:spcBef>
        <a:spcAft>
          <a:spcPct val="0"/>
        </a:spcAft>
        <a:defRPr sz="4400">
          <a:solidFill>
            <a:schemeClr val="tx1"/>
          </a:solidFill>
          <a:latin typeface="Book Antiqua" pitchFamily="18"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http://owl.english.purdue.edu/owl/resource/560/01/"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hyperlink" Target="http://epp.eurostat.ec.europa.eu/"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hyperlink" Target="http://epp.eurostat.ec.europa.eu/"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owl.english.purdue.edu/"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www.apastyle.or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5"/>
          <p:cNvGrpSpPr>
            <a:grpSpLocks/>
          </p:cNvGrpSpPr>
          <p:nvPr/>
        </p:nvGrpSpPr>
        <p:grpSpPr bwMode="auto">
          <a:xfrm>
            <a:off x="0" y="3278188"/>
            <a:ext cx="9144000" cy="2762250"/>
            <a:chOff x="0" y="2220850"/>
            <a:chExt cx="9144000" cy="2762588"/>
          </a:xfrm>
        </p:grpSpPr>
        <p:sp>
          <p:nvSpPr>
            <p:cNvPr id="5" name="Rectangle 4"/>
            <p:cNvSpPr>
              <a:spLocks noChangeArrowheads="1"/>
            </p:cNvSpPr>
            <p:nvPr/>
          </p:nvSpPr>
          <p:spPr bwMode="auto">
            <a:xfrm>
              <a:off x="0" y="3194106"/>
              <a:ext cx="9144000" cy="1187595"/>
            </a:xfrm>
            <a:prstGeom prst="rect">
              <a:avLst/>
            </a:prstGeom>
            <a:solidFill>
              <a:srgbClr val="F28B16"/>
            </a:solidFill>
            <a:ln w="9525">
              <a:solidFill>
                <a:srgbClr val="9FD62E"/>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2054" name="Picture 3"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a:off x="0" y="1479550"/>
            <a:ext cx="9144000" cy="646113"/>
          </a:xfrm>
          <a:prstGeom prst="rect">
            <a:avLst/>
          </a:prstGeom>
          <a:noFill/>
        </p:spPr>
        <p:txBody>
          <a:bodyPr>
            <a:spAutoFit/>
          </a:bodyPr>
          <a:lstStyle/>
          <a:p>
            <a:pPr fontAlgn="auto">
              <a:spcBef>
                <a:spcPts val="0"/>
              </a:spcBef>
              <a:spcAft>
                <a:spcPts val="0"/>
              </a:spcAft>
              <a:defRPr/>
            </a:pPr>
            <a:r>
              <a:rPr lang="en-US" altLang="en-US" sz="3600" dirty="0">
                <a:latin typeface="+mn-lt"/>
                <a:ea typeface="+mn-ea"/>
              </a:rPr>
              <a:t>APA Formatting and Style Guide</a:t>
            </a:r>
            <a:endParaRPr lang="en-US" sz="3600" spc="-100" dirty="0">
              <a:latin typeface="Book Antiqua"/>
              <a:ea typeface="+mn-ea"/>
              <a:cs typeface="Book Antiqua"/>
            </a:endParaRPr>
          </a:p>
        </p:txBody>
      </p:sp>
      <p:sp>
        <p:nvSpPr>
          <p:cNvPr id="2052" name="TextBox 1"/>
          <p:cNvSpPr txBox="1">
            <a:spLocks noChangeArrowheads="1"/>
          </p:cNvSpPr>
          <p:nvPr/>
        </p:nvSpPr>
        <p:spPr bwMode="auto">
          <a:xfrm>
            <a:off x="2038350" y="6291263"/>
            <a:ext cx="548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1400"/>
              <a:t>Purdue OWL staff</a:t>
            </a:r>
          </a:p>
          <a:p>
            <a:pPr eaLnBrk="1" hangingPunct="1"/>
            <a:r>
              <a:rPr lang="en-US" altLang="en-US" sz="1400"/>
              <a:t>Brought to you in cooperation with the Purdue Online Writing Lab</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
          <p:cNvSpPr txBox="1">
            <a:spLocks noChangeArrowheads="1"/>
          </p:cNvSpPr>
          <p:nvPr/>
        </p:nvSpPr>
        <p:spPr bwMode="auto">
          <a:xfrm>
            <a:off x="496888" y="1492250"/>
            <a:ext cx="79025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a:latin typeface="Optima" pitchFamily="-84" charset="0"/>
              </a:rPr>
              <a:t>Your essay should </a:t>
            </a:r>
          </a:p>
          <a:p>
            <a:pPr eaLnBrk="1" hangingPunct="1"/>
            <a:r>
              <a:rPr lang="en-US" altLang="en-US" sz="2400">
                <a:latin typeface="Optima" pitchFamily="-84" charset="0"/>
              </a:rPr>
              <a:t>include four major </a:t>
            </a:r>
          </a:p>
          <a:p>
            <a:pPr eaLnBrk="1" hangingPunct="1"/>
            <a:r>
              <a:rPr lang="en-US" altLang="en-US" sz="2400">
                <a:latin typeface="Optima" pitchFamily="-84" charset="0"/>
              </a:rPr>
              <a:t>sections:</a:t>
            </a:r>
          </a:p>
          <a:p>
            <a:pPr eaLnBrk="1" hangingPunct="1"/>
            <a:endParaRPr lang="en-US" altLang="en-US">
              <a:latin typeface="Optima" pitchFamily="-84" charset="0"/>
            </a:endParaRPr>
          </a:p>
        </p:txBody>
      </p:sp>
      <p:sp>
        <p:nvSpPr>
          <p:cNvPr id="12" name="Rectangle 11"/>
          <p:cNvSpPr>
            <a:spLocks noChangeArrowheads="1"/>
          </p:cNvSpPr>
          <p:nvPr/>
        </p:nvSpPr>
        <p:spPr bwMode="auto">
          <a:xfrm>
            <a:off x="6943725" y="1560513"/>
            <a:ext cx="1981200" cy="2819400"/>
          </a:xfrm>
          <a:prstGeom prst="rect">
            <a:avLst/>
          </a:prstGeom>
          <a:gradFill rotWithShape="1">
            <a:gsLst>
              <a:gs pos="0">
                <a:srgbClr val="FFEFD1"/>
              </a:gs>
              <a:gs pos="64999">
                <a:srgbClr val="F0EBD5"/>
              </a:gs>
              <a:gs pos="100000">
                <a:srgbClr val="D1C39F"/>
              </a:gs>
            </a:gsLst>
            <a:lin ang="2700000" scaled="1"/>
          </a:gra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a:latin typeface="Arial" pitchFamily="-108" charset="0"/>
                <a:ea typeface="ＭＳ Ｐゴシック" pitchFamily="-108" charset="-128"/>
                <a:cs typeface="ＭＳ Ｐゴシック" pitchFamily="-108" charset="-128"/>
              </a:rPr>
              <a:t>References</a:t>
            </a:r>
          </a:p>
        </p:txBody>
      </p:sp>
      <p:sp>
        <p:nvSpPr>
          <p:cNvPr id="11" name="Rectangle 10"/>
          <p:cNvSpPr>
            <a:spLocks noChangeArrowheads="1"/>
          </p:cNvSpPr>
          <p:nvPr/>
        </p:nvSpPr>
        <p:spPr bwMode="auto">
          <a:xfrm>
            <a:off x="6149975" y="2232025"/>
            <a:ext cx="1984375" cy="2819400"/>
          </a:xfrm>
          <a:prstGeom prst="rect">
            <a:avLst/>
          </a:prstGeom>
          <a:gradFill rotWithShape="1">
            <a:gsLst>
              <a:gs pos="0">
                <a:srgbClr val="FFEFD1"/>
              </a:gs>
              <a:gs pos="64999">
                <a:srgbClr val="F0EBD5"/>
              </a:gs>
              <a:gs pos="100000">
                <a:srgbClr val="D1C39F"/>
              </a:gs>
            </a:gsLst>
            <a:lin ang="2700000"/>
          </a:gra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a:latin typeface="Arial" pitchFamily="-108" charset="0"/>
                <a:ea typeface="ＭＳ Ｐゴシック" pitchFamily="-108" charset="-128"/>
                <a:cs typeface="ＭＳ Ｐゴシック" pitchFamily="-108" charset="-128"/>
              </a:rPr>
              <a:t>Main Body</a:t>
            </a:r>
          </a:p>
        </p:txBody>
      </p:sp>
      <p:sp>
        <p:nvSpPr>
          <p:cNvPr id="10" name="Rectangle 9"/>
          <p:cNvSpPr>
            <a:spLocks noChangeArrowheads="1"/>
          </p:cNvSpPr>
          <p:nvPr/>
        </p:nvSpPr>
        <p:spPr bwMode="auto">
          <a:xfrm>
            <a:off x="5157788" y="2970213"/>
            <a:ext cx="1984375" cy="2819400"/>
          </a:xfrm>
          <a:prstGeom prst="rect">
            <a:avLst/>
          </a:prstGeom>
          <a:gradFill rotWithShape="1">
            <a:gsLst>
              <a:gs pos="0">
                <a:srgbClr val="FFEFD1"/>
              </a:gs>
              <a:gs pos="64999">
                <a:srgbClr val="F0EBD5"/>
              </a:gs>
              <a:gs pos="100000">
                <a:srgbClr val="D1C39F"/>
              </a:gs>
            </a:gsLst>
            <a:lin ang="2700000" scaled="1"/>
          </a:gra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dirty="0">
                <a:latin typeface="Arial" pitchFamily="-108" charset="0"/>
                <a:ea typeface="ＭＳ Ｐゴシック" pitchFamily="-108" charset="-128"/>
                <a:cs typeface="ＭＳ Ｐゴシック" pitchFamily="-108" charset="-128"/>
              </a:rPr>
              <a:t>  </a:t>
            </a:r>
            <a:r>
              <a:rPr lang="en-US" b="1" dirty="0">
                <a:latin typeface="Arial" pitchFamily="-108" charset="0"/>
                <a:ea typeface="ＭＳ Ｐゴシック" pitchFamily="-108" charset="-128"/>
                <a:cs typeface="ＭＳ Ｐゴシック" pitchFamily="-108" charset="-128"/>
              </a:rPr>
              <a:t>Abstract</a:t>
            </a:r>
          </a:p>
        </p:txBody>
      </p:sp>
      <p:sp>
        <p:nvSpPr>
          <p:cNvPr id="9" name="Rectangle 8"/>
          <p:cNvSpPr>
            <a:spLocks noChangeArrowheads="1"/>
          </p:cNvSpPr>
          <p:nvPr/>
        </p:nvSpPr>
        <p:spPr bwMode="auto">
          <a:xfrm>
            <a:off x="4165600" y="3643313"/>
            <a:ext cx="1984375" cy="2816225"/>
          </a:xfrm>
          <a:prstGeom prst="rect">
            <a:avLst/>
          </a:prstGeom>
          <a:gradFill rotWithShape="1">
            <a:gsLst>
              <a:gs pos="0">
                <a:srgbClr val="FFF6E7"/>
              </a:gs>
              <a:gs pos="64999">
                <a:srgbClr val="F0EBD5"/>
              </a:gs>
              <a:gs pos="100000">
                <a:srgbClr val="D1C39F"/>
              </a:gs>
            </a:gsLst>
            <a:lin ang="2700000" scaled="1"/>
          </a:gradFill>
          <a:ln w="9525">
            <a:solidFill>
              <a:schemeClr val="tx1"/>
            </a:solidFill>
            <a:round/>
            <a:headEnd/>
            <a:tailEnd/>
          </a:ln>
          <a:effectLst>
            <a:outerShdw blurRad="63500" dist="38100" dir="13500000" algn="b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b="1" dirty="0">
                <a:latin typeface="Arial" pitchFamily="-108" charset="0"/>
                <a:ea typeface="ＭＳ Ｐゴシック" pitchFamily="-108" charset="-128"/>
                <a:cs typeface="ＭＳ Ｐゴシック" pitchFamily="-108" charset="-128"/>
              </a:rPr>
              <a:t>Title page</a:t>
            </a:r>
          </a:p>
        </p:txBody>
      </p:sp>
      <p:grpSp>
        <p:nvGrpSpPr>
          <p:cNvPr id="11271" name="Group 12"/>
          <p:cNvGrpSpPr>
            <a:grpSpLocks/>
          </p:cNvGrpSpPr>
          <p:nvPr/>
        </p:nvGrpSpPr>
        <p:grpSpPr bwMode="auto">
          <a:xfrm>
            <a:off x="4235450" y="215900"/>
            <a:ext cx="4911725" cy="1276350"/>
            <a:chOff x="4235019" y="215386"/>
            <a:chExt cx="4912185" cy="1277461"/>
          </a:xfrm>
        </p:grpSpPr>
        <p:grpSp>
          <p:nvGrpSpPr>
            <p:cNvPr id="11272" name="Group 5"/>
            <p:cNvGrpSpPr>
              <a:grpSpLocks/>
            </p:cNvGrpSpPr>
            <p:nvPr/>
          </p:nvGrpSpPr>
          <p:grpSpPr bwMode="auto">
            <a:xfrm>
              <a:off x="4235019" y="215386"/>
              <a:ext cx="4908981" cy="1277461"/>
              <a:chOff x="0" y="2220850"/>
              <a:chExt cx="9144000" cy="2762588"/>
            </a:xfrm>
          </p:grpSpPr>
          <p:sp>
            <p:nvSpPr>
              <p:cNvPr id="16" name="Rectangle 15"/>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1275" name="Picture 16"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73" name="TextBox 2"/>
            <p:cNvSpPr txBox="1">
              <a:spLocks noChangeArrowheads="1"/>
            </p:cNvSpPr>
            <p:nvPr/>
          </p:nvSpPr>
          <p:spPr bwMode="auto">
            <a:xfrm>
              <a:off x="6564446" y="746373"/>
              <a:ext cx="2582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a:t>General APA Format</a:t>
              </a:r>
              <a:endParaRPr lang="en-US" altLang="en-US"/>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4"/>
          <p:cNvPicPr>
            <a:picLocks noChangeAspect="1" noChangeArrowheads="1"/>
          </p:cNvPicPr>
          <p:nvPr/>
        </p:nvPicPr>
        <p:blipFill>
          <a:blip r:embed="rId3">
            <a:extLst>
              <a:ext uri="{28A0092B-C50C-407E-A947-70E740481C1C}">
                <a14:useLocalDpi xmlns:a14="http://schemas.microsoft.com/office/drawing/2010/main" val="0"/>
              </a:ext>
            </a:extLst>
          </a:blip>
          <a:srcRect l="34793" t="23141" r="34215" b="4254"/>
          <a:stretch>
            <a:fillRect/>
          </a:stretch>
        </p:blipFill>
        <p:spPr bwMode="auto">
          <a:xfrm>
            <a:off x="4873625" y="1506538"/>
            <a:ext cx="4083050" cy="516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1" name="Rounded Rectangular Callout 10"/>
          <p:cNvSpPr/>
          <p:nvPr/>
        </p:nvSpPr>
        <p:spPr bwMode="auto">
          <a:xfrm>
            <a:off x="249840" y="3971144"/>
            <a:ext cx="3657600" cy="2514600"/>
          </a:xfrm>
          <a:prstGeom prst="wedgeRoundRectCallout">
            <a:avLst>
              <a:gd name="adj1" fmla="val 118377"/>
              <a:gd name="adj2" fmla="val -81082"/>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smtClean="0">
                <a:latin typeface="Optima"/>
                <a:cs typeface="ＭＳ Ｐゴシック" charset="0"/>
              </a:rPr>
              <a:t>Title:</a:t>
            </a:r>
          </a:p>
          <a:p>
            <a:pPr algn="ctr" fontAlgn="auto">
              <a:spcBef>
                <a:spcPts val="0"/>
              </a:spcBef>
              <a:spcAft>
                <a:spcPts val="0"/>
              </a:spcAft>
              <a:defRPr/>
            </a:pPr>
            <a:r>
              <a:rPr lang="en-US" b="0" dirty="0" smtClean="0">
                <a:latin typeface="Optima"/>
                <a:cs typeface="ＭＳ Ｐゴシック" charset="0"/>
              </a:rPr>
              <a:t>(in the upper half of the page, centered)</a:t>
            </a:r>
          </a:p>
          <a:p>
            <a:pPr algn="ctr" fontAlgn="auto">
              <a:spcBef>
                <a:spcPts val="0"/>
              </a:spcBef>
              <a:spcAft>
                <a:spcPts val="0"/>
              </a:spcAft>
              <a:defRPr/>
            </a:pPr>
            <a:r>
              <a:rPr lang="en-US" b="0" dirty="0" smtClean="0">
                <a:latin typeface="Optima"/>
                <a:cs typeface="ＭＳ Ｐゴシック" charset="0"/>
              </a:rPr>
              <a:t>name (no title or degree) + affiliation (university, etc.)</a:t>
            </a:r>
          </a:p>
          <a:p>
            <a:pPr algn="ctr" fontAlgn="auto">
              <a:spcBef>
                <a:spcPts val="0"/>
              </a:spcBef>
              <a:spcAft>
                <a:spcPts val="0"/>
              </a:spcAft>
              <a:defRPr/>
            </a:pPr>
            <a:endParaRPr lang="en-US" b="0" dirty="0" smtClean="0">
              <a:latin typeface="Optima"/>
              <a:cs typeface="ＭＳ Ｐゴシック" charset="0"/>
            </a:endParaRPr>
          </a:p>
        </p:txBody>
      </p:sp>
      <p:sp useBgFill="1">
        <p:nvSpPr>
          <p:cNvPr id="12" name="Rounded Rectangular Callout 11"/>
          <p:cNvSpPr/>
          <p:nvPr/>
        </p:nvSpPr>
        <p:spPr bwMode="auto">
          <a:xfrm>
            <a:off x="249840" y="1311640"/>
            <a:ext cx="3581400" cy="2057400"/>
          </a:xfrm>
          <a:prstGeom prst="wedgeRoundRectCallout">
            <a:avLst>
              <a:gd name="adj1" fmla="val 88993"/>
              <a:gd name="adj2" fmla="val -25812"/>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Page header:</a:t>
            </a:r>
          </a:p>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(use Insert Page Header)</a:t>
            </a:r>
          </a:p>
          <a:p>
            <a:pPr algn="ctr" eaLnBrk="0" fontAlgn="auto" hangingPunct="0">
              <a:spcBef>
                <a:spcPts val="0"/>
              </a:spcBef>
              <a:spcAft>
                <a:spcPts val="0"/>
              </a:spcAft>
              <a:defRPr/>
            </a:pPr>
            <a:r>
              <a:rPr lang="en-US" sz="2400" dirty="0">
                <a:latin typeface="Optima"/>
                <a:ea typeface="ＭＳ Ｐゴシック" pitchFamily="-108" charset="-128"/>
                <a:cs typeface="Arial" panose="020B0604020202020204" pitchFamily="34" charset="0"/>
              </a:rPr>
              <a:t>title flush left + page number flush right.</a:t>
            </a:r>
          </a:p>
        </p:txBody>
      </p:sp>
      <p:grpSp>
        <p:nvGrpSpPr>
          <p:cNvPr id="12297" name="Group 15"/>
          <p:cNvGrpSpPr>
            <a:grpSpLocks/>
          </p:cNvGrpSpPr>
          <p:nvPr/>
        </p:nvGrpSpPr>
        <p:grpSpPr bwMode="auto">
          <a:xfrm>
            <a:off x="4235450" y="215900"/>
            <a:ext cx="4908550" cy="1276350"/>
            <a:chOff x="4235019" y="215386"/>
            <a:chExt cx="4908981" cy="1277461"/>
          </a:xfrm>
        </p:grpSpPr>
        <p:grpSp>
          <p:nvGrpSpPr>
            <p:cNvPr id="12298" name="Group 5"/>
            <p:cNvGrpSpPr>
              <a:grpSpLocks/>
            </p:cNvGrpSpPr>
            <p:nvPr/>
          </p:nvGrpSpPr>
          <p:grpSpPr bwMode="auto">
            <a:xfrm>
              <a:off x="4235019" y="215386"/>
              <a:ext cx="4908981" cy="1277461"/>
              <a:chOff x="0" y="2220850"/>
              <a:chExt cx="9144000" cy="2762588"/>
            </a:xfrm>
          </p:grpSpPr>
          <p:sp>
            <p:nvSpPr>
              <p:cNvPr id="19" name="Rectangle 18"/>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2301" name="Picture 19" descr="High-Rez-OWL-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9" name="TextBox 2"/>
            <p:cNvSpPr txBox="1">
              <a:spLocks noChangeArrowheads="1"/>
            </p:cNvSpPr>
            <p:nvPr/>
          </p:nvSpPr>
          <p:spPr bwMode="auto">
            <a:xfrm>
              <a:off x="7063413" y="746373"/>
              <a:ext cx="1313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Title Page</a:t>
              </a:r>
              <a:endParaRPr lang="en-US" altLang="en-US"/>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Picture 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1138" y="1636713"/>
            <a:ext cx="3505200" cy="43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0" name="Rounded Rectangular Callout 9"/>
          <p:cNvSpPr/>
          <p:nvPr/>
        </p:nvSpPr>
        <p:spPr bwMode="auto">
          <a:xfrm>
            <a:off x="533400" y="1143000"/>
            <a:ext cx="3352800" cy="2855259"/>
          </a:xfrm>
          <a:prstGeom prst="wedgeRoundRectCallout">
            <a:avLst>
              <a:gd name="adj1" fmla="val 102532"/>
              <a:gd name="adj2" fmla="val -16847"/>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p>
            <a:pPr algn="ctr" eaLnBrk="0" hangingPunct="0">
              <a:defRPr/>
            </a:pPr>
            <a:r>
              <a:rPr lang="en-US" altLang="en-US" sz="2400" dirty="0">
                <a:latin typeface="Optima"/>
              </a:rPr>
              <a:t>Page header: do NOT include </a:t>
            </a:r>
            <a:r>
              <a:rPr lang="ja-JP" altLang="en-US" sz="2400">
                <a:latin typeface="Optima"/>
              </a:rPr>
              <a:t>“</a:t>
            </a:r>
            <a:r>
              <a:rPr lang="en-US" altLang="ja-JP" sz="2400" dirty="0">
                <a:latin typeface="Optima"/>
              </a:rPr>
              <a:t>Running head:</a:t>
            </a:r>
            <a:r>
              <a:rPr lang="ja-JP" altLang="en-US" sz="2400">
                <a:latin typeface="Optima"/>
              </a:rPr>
              <a:t>”</a:t>
            </a:r>
            <a:endParaRPr lang="en-US" altLang="ja-JP" sz="2400" dirty="0">
              <a:latin typeface="Optima"/>
            </a:endParaRPr>
          </a:p>
          <a:p>
            <a:pPr algn="ctr" eaLnBrk="0" hangingPunct="0">
              <a:defRPr/>
            </a:pPr>
            <a:endParaRPr lang="en-US" altLang="en-US" sz="2400" dirty="0">
              <a:latin typeface="Optima"/>
            </a:endParaRPr>
          </a:p>
          <a:p>
            <a:pPr algn="ctr" eaLnBrk="0" hangingPunct="0">
              <a:defRPr/>
            </a:pPr>
            <a:r>
              <a:rPr lang="en-US" altLang="en-US" sz="2400" dirty="0">
                <a:latin typeface="Optima"/>
              </a:rPr>
              <a:t>Abstract: centered, at the top of the page</a:t>
            </a:r>
          </a:p>
        </p:txBody>
      </p:sp>
      <p:sp useBgFill="1">
        <p:nvSpPr>
          <p:cNvPr id="11" name="Rounded Rectangular Callout 10"/>
          <p:cNvSpPr/>
          <p:nvPr/>
        </p:nvSpPr>
        <p:spPr bwMode="auto">
          <a:xfrm>
            <a:off x="533400" y="4343400"/>
            <a:ext cx="3505200" cy="2209800"/>
          </a:xfrm>
          <a:prstGeom prst="wedgeRoundRectCallout">
            <a:avLst>
              <a:gd name="adj1" fmla="val 95218"/>
              <a:gd name="adj2" fmla="val -86490"/>
              <a:gd name="adj3" fmla="val 16667"/>
            </a:avLst>
          </a:prstGeom>
          <a:ln w="9525" cap="flat" cmpd="sng" algn="ct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fontAlgn="auto">
              <a:spcBef>
                <a:spcPts val="0"/>
              </a:spcBef>
              <a:spcAft>
                <a:spcPts val="0"/>
              </a:spcAft>
              <a:defRPr/>
            </a:pPr>
            <a:r>
              <a:rPr lang="en-US" b="0" dirty="0" smtClean="0">
                <a:latin typeface="Optima"/>
                <a:cs typeface="ＭＳ Ｐゴシック" charset="0"/>
              </a:rPr>
              <a:t>Write a 150- to 250- word summary of your paper in an accurate, concise, and specific manner.</a:t>
            </a:r>
          </a:p>
        </p:txBody>
      </p:sp>
      <p:grpSp>
        <p:nvGrpSpPr>
          <p:cNvPr id="13321" name="Group 8"/>
          <p:cNvGrpSpPr>
            <a:grpSpLocks/>
          </p:cNvGrpSpPr>
          <p:nvPr/>
        </p:nvGrpSpPr>
        <p:grpSpPr bwMode="auto">
          <a:xfrm>
            <a:off x="4235450" y="215900"/>
            <a:ext cx="4908550" cy="1276350"/>
            <a:chOff x="4235019" y="215386"/>
            <a:chExt cx="4908981" cy="1277461"/>
          </a:xfrm>
        </p:grpSpPr>
        <p:grpSp>
          <p:nvGrpSpPr>
            <p:cNvPr id="13322" name="Group 5"/>
            <p:cNvGrpSpPr>
              <a:grpSpLocks/>
            </p:cNvGrpSpPr>
            <p:nvPr/>
          </p:nvGrpSpPr>
          <p:grpSpPr bwMode="auto">
            <a:xfrm>
              <a:off x="4235019" y="215386"/>
              <a:ext cx="4908981" cy="1277461"/>
              <a:chOff x="0" y="2220850"/>
              <a:chExt cx="9144000" cy="2762588"/>
            </a:xfrm>
          </p:grpSpPr>
          <p:sp>
            <p:nvSpPr>
              <p:cNvPr id="14" name="Rectangle 13"/>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3325" name="Picture 14" descr="High-Rez-OWL-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23" name="TextBox 2"/>
            <p:cNvSpPr txBox="1">
              <a:spLocks noChangeArrowheads="1"/>
            </p:cNvSpPr>
            <p:nvPr/>
          </p:nvSpPr>
          <p:spPr bwMode="auto">
            <a:xfrm>
              <a:off x="7063413" y="746373"/>
              <a:ext cx="17588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Abstract Page</a:t>
              </a:r>
              <a:endParaRPr lang="en-US" altLang="en-US"/>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538163" y="1703388"/>
            <a:ext cx="7942262"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buFont typeface="Arial" panose="020B0604020202020204" pitchFamily="34" charset="0"/>
              <a:buChar char="•"/>
            </a:pPr>
            <a:r>
              <a:rPr lang="en-US" altLang="en-US" sz="2400">
                <a:latin typeface="Optima" pitchFamily="-84" charset="0"/>
              </a:rPr>
              <a:t>Number the first text page as page number 3 </a:t>
            </a:r>
          </a:p>
          <a:p>
            <a:pPr eaLnBrk="1" hangingPunct="1">
              <a:buFont typeface="Arial" panose="020B0604020202020204" pitchFamily="34" charset="0"/>
              <a:buChar char="•"/>
            </a:pPr>
            <a:endParaRPr lang="en-US" altLang="en-US" sz="2400">
              <a:latin typeface="Optima" pitchFamily="-84" charset="0"/>
            </a:endParaRPr>
          </a:p>
          <a:p>
            <a:pPr eaLnBrk="1" hangingPunct="1">
              <a:buFont typeface="Arial" panose="020B0604020202020204" pitchFamily="34" charset="0"/>
              <a:buChar char="•"/>
            </a:pPr>
            <a:r>
              <a:rPr lang="en-US" altLang="en-US" sz="2400">
                <a:latin typeface="Optima" pitchFamily="-84" charset="0"/>
              </a:rPr>
              <a:t>Type and center the title of the paper at the top of the page</a:t>
            </a:r>
          </a:p>
          <a:p>
            <a:pPr eaLnBrk="1" hangingPunct="1">
              <a:buFont typeface="Arial" panose="020B0604020202020204" pitchFamily="34" charset="0"/>
              <a:buChar char="•"/>
            </a:pPr>
            <a:endParaRPr lang="en-US" altLang="en-US" sz="2400">
              <a:latin typeface="Optima" pitchFamily="-84" charset="0"/>
            </a:endParaRPr>
          </a:p>
          <a:p>
            <a:pPr eaLnBrk="1" hangingPunct="1">
              <a:buFont typeface="Arial" panose="020B0604020202020204" pitchFamily="34" charset="0"/>
              <a:buChar char="•"/>
            </a:pPr>
            <a:r>
              <a:rPr lang="en-US" altLang="en-US" sz="2400">
                <a:latin typeface="Optima" pitchFamily="-84" charset="0"/>
              </a:rPr>
              <a:t> Type the text double-spaced with all sections following each other without a break</a:t>
            </a:r>
          </a:p>
          <a:p>
            <a:pPr eaLnBrk="1" hangingPunct="1">
              <a:buFont typeface="Arial" panose="020B0604020202020204" pitchFamily="34" charset="0"/>
              <a:buChar char="•"/>
            </a:pPr>
            <a:endParaRPr lang="en-US" altLang="en-US" sz="2400">
              <a:latin typeface="Optima" pitchFamily="-84" charset="0"/>
            </a:endParaRPr>
          </a:p>
          <a:p>
            <a:pPr eaLnBrk="1" hangingPunct="1">
              <a:buFont typeface="Arial" panose="020B0604020202020204" pitchFamily="34" charset="0"/>
              <a:buChar char="•"/>
            </a:pPr>
            <a:r>
              <a:rPr lang="en-US" altLang="en-US" sz="2400">
                <a:latin typeface="Optima" pitchFamily="-84" charset="0"/>
              </a:rPr>
              <a:t> Identify the sources you use in the paper in parenthetical, in-text citations</a:t>
            </a:r>
          </a:p>
          <a:p>
            <a:pPr eaLnBrk="1" hangingPunct="1">
              <a:buFont typeface="Arial" panose="020B0604020202020204" pitchFamily="34" charset="0"/>
              <a:buChar char="•"/>
            </a:pPr>
            <a:endParaRPr lang="en-US" altLang="en-US" sz="2400">
              <a:latin typeface="Optima" pitchFamily="-84" charset="0"/>
            </a:endParaRPr>
          </a:p>
          <a:p>
            <a:pPr eaLnBrk="1" hangingPunct="1">
              <a:buFont typeface="Arial" panose="020B0604020202020204" pitchFamily="34" charset="0"/>
              <a:buChar char="•"/>
            </a:pPr>
            <a:r>
              <a:rPr lang="en-US" altLang="en-US" sz="2400">
                <a:latin typeface="Optima" pitchFamily="-84" charset="0"/>
              </a:rPr>
              <a:t> Format tables and figures</a:t>
            </a:r>
          </a:p>
          <a:p>
            <a:pPr eaLnBrk="1" hangingPunct="1">
              <a:buFont typeface="Arial" panose="020B0604020202020204" pitchFamily="34" charset="0"/>
              <a:buChar char="•"/>
            </a:pPr>
            <a:endParaRPr lang="en-US" altLang="en-US" sz="2400">
              <a:latin typeface="Optima" pitchFamily="-84" charset="0"/>
            </a:endParaRPr>
          </a:p>
        </p:txBody>
      </p:sp>
      <p:grpSp>
        <p:nvGrpSpPr>
          <p:cNvPr id="14339" name="Group 7"/>
          <p:cNvGrpSpPr>
            <a:grpSpLocks/>
          </p:cNvGrpSpPr>
          <p:nvPr/>
        </p:nvGrpSpPr>
        <p:grpSpPr bwMode="auto">
          <a:xfrm>
            <a:off x="4235450" y="215900"/>
            <a:ext cx="4908550" cy="1276350"/>
            <a:chOff x="4235019" y="215386"/>
            <a:chExt cx="4908981" cy="1277461"/>
          </a:xfrm>
        </p:grpSpPr>
        <p:grpSp>
          <p:nvGrpSpPr>
            <p:cNvPr id="14340" name="Group 5"/>
            <p:cNvGrpSpPr>
              <a:grpSpLocks/>
            </p:cNvGrpSpPr>
            <p:nvPr/>
          </p:nvGrpSpPr>
          <p:grpSpPr bwMode="auto">
            <a:xfrm>
              <a:off x="4235019" y="215386"/>
              <a:ext cx="4908981" cy="1277461"/>
              <a:chOff x="0" y="2220850"/>
              <a:chExt cx="9144000" cy="2762588"/>
            </a:xfrm>
          </p:grpSpPr>
          <p:sp>
            <p:nvSpPr>
              <p:cNvPr id="11" name="Rectangle 10"/>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4343"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1" name="TextBox 2"/>
            <p:cNvSpPr txBox="1">
              <a:spLocks noChangeArrowheads="1"/>
            </p:cNvSpPr>
            <p:nvPr/>
          </p:nvSpPr>
          <p:spPr bwMode="auto">
            <a:xfrm>
              <a:off x="6973213" y="746373"/>
              <a:ext cx="21707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a:t>Main Body (Text)</a:t>
              </a:r>
              <a:endParaRPr lang="en-US" altLang="en-US"/>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Picture 1.png"/>
          <p:cNvPicPr>
            <a:picLocks noChangeAspect="1"/>
          </p:cNvPicPr>
          <p:nvPr/>
        </p:nvPicPr>
        <p:blipFill>
          <a:blip r:embed="rId3">
            <a:extLst>
              <a:ext uri="{28A0092B-C50C-407E-A947-70E740481C1C}">
                <a14:useLocalDpi xmlns:a14="http://schemas.microsoft.com/office/drawing/2010/main" val="0"/>
              </a:ext>
            </a:extLst>
          </a:blip>
          <a:srcRect l="4007" r="7539" b="48131"/>
          <a:stretch>
            <a:fillRect/>
          </a:stretch>
        </p:blipFill>
        <p:spPr bwMode="auto">
          <a:xfrm>
            <a:off x="4708525" y="2025650"/>
            <a:ext cx="4435475" cy="39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1"/>
          <p:cNvSpPr>
            <a:spLocks noChangeArrowheads="1"/>
          </p:cNvSpPr>
          <p:nvPr/>
        </p:nvSpPr>
        <p:spPr bwMode="auto">
          <a:xfrm>
            <a:off x="295275" y="1455738"/>
            <a:ext cx="45720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buFont typeface="Arial" panose="020B0604020202020204" pitchFamily="34" charset="0"/>
              <a:buChar char="•"/>
            </a:pPr>
            <a:r>
              <a:rPr lang="en-US" altLang="en-US">
                <a:latin typeface="Optima" pitchFamily="-84" charset="0"/>
              </a:rPr>
              <a:t> </a:t>
            </a:r>
            <a:r>
              <a:rPr lang="en-US" altLang="en-US" sz="2400">
                <a:latin typeface="Optima" pitchFamily="-84" charset="0"/>
              </a:rPr>
              <a:t>Center the title (References) at the top of the page. </a:t>
            </a:r>
            <a:r>
              <a:rPr lang="en-US" altLang="en-US" sz="2400" i="1">
                <a:latin typeface="Optima" pitchFamily="-84" charset="0"/>
              </a:rPr>
              <a:t>Do not bold it.</a:t>
            </a:r>
          </a:p>
          <a:p>
            <a:pPr eaLnBrk="1" hangingPunct="1">
              <a:buFont typeface="Arial" panose="020B0604020202020204" pitchFamily="34" charset="0"/>
              <a:buChar char="•"/>
            </a:pPr>
            <a:endParaRPr lang="en-US" altLang="en-US" sz="2400">
              <a:latin typeface="Optima" pitchFamily="-84" charset="0"/>
            </a:endParaRPr>
          </a:p>
          <a:p>
            <a:pPr eaLnBrk="1" hangingPunct="1">
              <a:buFont typeface="Arial" panose="020B0604020202020204" pitchFamily="34" charset="0"/>
              <a:buChar char="•"/>
            </a:pPr>
            <a:r>
              <a:rPr lang="en-US" altLang="en-US" sz="2400">
                <a:latin typeface="Optima" pitchFamily="-84" charset="0"/>
              </a:rPr>
              <a:t> Double-space reference entries</a:t>
            </a:r>
          </a:p>
          <a:p>
            <a:pPr eaLnBrk="1" hangingPunct="1">
              <a:buFont typeface="Arial" panose="020B0604020202020204" pitchFamily="34" charset="0"/>
              <a:buChar char="•"/>
            </a:pPr>
            <a:endParaRPr lang="en-US" altLang="en-US" sz="2400">
              <a:latin typeface="Optima" pitchFamily="-84" charset="0"/>
            </a:endParaRPr>
          </a:p>
          <a:p>
            <a:pPr eaLnBrk="1" hangingPunct="1">
              <a:buFont typeface="Arial" panose="020B0604020202020204" pitchFamily="34" charset="0"/>
              <a:buChar char="•"/>
            </a:pPr>
            <a:r>
              <a:rPr lang="en-US" altLang="en-US" sz="2400">
                <a:latin typeface="Optima" pitchFamily="-84" charset="0"/>
              </a:rPr>
              <a:t> Flush left the first line of the entry and indent subsequent lines</a:t>
            </a:r>
          </a:p>
          <a:p>
            <a:pPr eaLnBrk="1" hangingPunct="1">
              <a:buFont typeface="Arial" panose="020B0604020202020204" pitchFamily="34" charset="0"/>
              <a:buChar char="•"/>
            </a:pPr>
            <a:endParaRPr lang="en-US" altLang="en-US" sz="2400">
              <a:latin typeface="Optima" pitchFamily="-84" charset="0"/>
            </a:endParaRPr>
          </a:p>
          <a:p>
            <a:pPr eaLnBrk="1" hangingPunct="1">
              <a:buFont typeface="Arial" panose="020B0604020202020204" pitchFamily="34" charset="0"/>
              <a:buChar char="•"/>
            </a:pPr>
            <a:r>
              <a:rPr lang="en-US" altLang="en-US" sz="2400">
                <a:latin typeface="Optima" pitchFamily="-84" charset="0"/>
              </a:rPr>
              <a:t> Order entries alphabetically by the surname of the first author of each work</a:t>
            </a:r>
          </a:p>
        </p:txBody>
      </p:sp>
      <p:grpSp>
        <p:nvGrpSpPr>
          <p:cNvPr id="15364" name="Group 7"/>
          <p:cNvGrpSpPr>
            <a:grpSpLocks/>
          </p:cNvGrpSpPr>
          <p:nvPr/>
        </p:nvGrpSpPr>
        <p:grpSpPr bwMode="auto">
          <a:xfrm>
            <a:off x="4235450" y="215900"/>
            <a:ext cx="4908550" cy="1276350"/>
            <a:chOff x="4235019" y="215386"/>
            <a:chExt cx="4908981" cy="1277461"/>
          </a:xfrm>
        </p:grpSpPr>
        <p:grpSp>
          <p:nvGrpSpPr>
            <p:cNvPr id="15365" name="Group 5"/>
            <p:cNvGrpSpPr>
              <a:grpSpLocks/>
            </p:cNvGrpSpPr>
            <p:nvPr/>
          </p:nvGrpSpPr>
          <p:grpSpPr bwMode="auto">
            <a:xfrm>
              <a:off x="4235019" y="215386"/>
              <a:ext cx="4908981" cy="1277461"/>
              <a:chOff x="0" y="2220850"/>
              <a:chExt cx="9144000" cy="2762588"/>
            </a:xfrm>
          </p:grpSpPr>
          <p:sp>
            <p:nvSpPr>
              <p:cNvPr id="11" name="Rectangle 10"/>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5368" name="Picture 11" descr="High-Rez-OWL-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6" name="TextBox 2"/>
            <p:cNvSpPr txBox="1">
              <a:spLocks noChangeArrowheads="1"/>
            </p:cNvSpPr>
            <p:nvPr/>
          </p:nvSpPr>
          <p:spPr bwMode="auto">
            <a:xfrm>
              <a:off x="7063413" y="746373"/>
              <a:ext cx="19127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Reference Page</a:t>
              </a:r>
              <a:endParaRPr lang="en-US" altLang="en-US"/>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466725" y="1549400"/>
            <a:ext cx="8247063"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buFont typeface="Arial" panose="020B0604020202020204" pitchFamily="34" charset="0"/>
              <a:buChar char="•"/>
            </a:pPr>
            <a:r>
              <a:rPr lang="en-US" altLang="en-US" sz="2400">
                <a:latin typeface="Optima" pitchFamily="-84" charset="0"/>
              </a:rPr>
              <a:t>Invert authors’ </a:t>
            </a:r>
            <a:r>
              <a:rPr lang="en-US" altLang="ja-JP" sz="2400">
                <a:latin typeface="Optima" pitchFamily="-84" charset="0"/>
                <a:ea typeface="MS Mincho" panose="02020609040205080304" pitchFamily="49" charset="-128"/>
              </a:rPr>
              <a:t>names (last name first followed by initials)</a:t>
            </a:r>
          </a:p>
          <a:p>
            <a:pPr lvl="1" eaLnBrk="1" hangingPunct="1">
              <a:buFont typeface="Arial" panose="020B0604020202020204" pitchFamily="34" charset="0"/>
              <a:buChar char="•"/>
            </a:pPr>
            <a:endParaRPr lang="en-US" altLang="ja-JP" sz="2400">
              <a:latin typeface="Optima" pitchFamily="-84" charset="0"/>
              <a:ea typeface="MS Mincho" panose="02020609040205080304" pitchFamily="49" charset="-128"/>
            </a:endParaRPr>
          </a:p>
          <a:p>
            <a:pPr lvl="1" eaLnBrk="1" hangingPunct="1">
              <a:buFont typeface="Arial" panose="020B0604020202020204" pitchFamily="34" charset="0"/>
              <a:buChar char="•"/>
            </a:pPr>
            <a:r>
              <a:rPr lang="en-US" altLang="ja-JP" sz="2400">
                <a:solidFill>
                  <a:srgbClr val="0070C0"/>
                </a:solidFill>
                <a:latin typeface="Optima" pitchFamily="-84" charset="0"/>
                <a:ea typeface="MS Mincho" panose="02020609040205080304" pitchFamily="49" charset="-128"/>
              </a:rPr>
              <a:t>EX:</a:t>
            </a:r>
            <a:r>
              <a:rPr lang="ja-JP" altLang="en-US" sz="2400">
                <a:solidFill>
                  <a:srgbClr val="0070C0"/>
                </a:solidFill>
                <a:latin typeface="Optima" pitchFamily="-84" charset="0"/>
                <a:ea typeface="MS Mincho" panose="02020609040205080304" pitchFamily="49" charset="-128"/>
              </a:rPr>
              <a:t>“</a:t>
            </a:r>
            <a:r>
              <a:rPr lang="en-US" altLang="ja-JP" sz="2400">
                <a:solidFill>
                  <a:srgbClr val="0070C0"/>
                </a:solidFill>
                <a:latin typeface="Optima" pitchFamily="-84" charset="0"/>
                <a:ea typeface="MS Mincho" panose="02020609040205080304" pitchFamily="49" charset="-128"/>
              </a:rPr>
              <a:t>Smith, J.Q.”</a:t>
            </a:r>
          </a:p>
          <a:p>
            <a:pPr eaLnBrk="1" hangingPunct="1"/>
            <a:endParaRPr lang="en-US" altLang="en-US" sz="2400">
              <a:latin typeface="Optima" pitchFamily="-84" charset="0"/>
            </a:endParaRPr>
          </a:p>
          <a:p>
            <a:pPr eaLnBrk="1" hangingPunct="1">
              <a:buFont typeface="Arial" panose="020B0604020202020204" pitchFamily="34" charset="0"/>
              <a:buChar char="•"/>
            </a:pPr>
            <a:r>
              <a:rPr lang="en-US" altLang="en-US" sz="2400">
                <a:latin typeface="Optima" pitchFamily="-84" charset="0"/>
              </a:rPr>
              <a:t> Capitalize only the first letter of the first word of a title and subtitle, the first word after a colon or a dash in the title, and proper nouns. Do not capitalize the first letter of the second word in a hyphenated compound word.</a:t>
            </a:r>
          </a:p>
          <a:p>
            <a:pPr lvl="1" eaLnBrk="1" hangingPunct="1">
              <a:buFont typeface="Arial" panose="020B0604020202020204" pitchFamily="34" charset="0"/>
              <a:buChar char="•"/>
            </a:pPr>
            <a:endParaRPr lang="en-US" altLang="en-US" sz="2400">
              <a:latin typeface="Optima" pitchFamily="-84" charset="0"/>
            </a:endParaRPr>
          </a:p>
          <a:p>
            <a:pPr lvl="1" eaLnBrk="1" hangingPunct="1">
              <a:buFont typeface="Arial" panose="020B0604020202020204" pitchFamily="34" charset="0"/>
              <a:buChar char="•"/>
            </a:pPr>
            <a:r>
              <a:rPr lang="en-US" altLang="en-US" sz="2400">
                <a:solidFill>
                  <a:srgbClr val="0070C0"/>
                </a:solidFill>
                <a:latin typeface="Optima" pitchFamily="-84" charset="0"/>
              </a:rPr>
              <a:t>EX: The perfectly formatted paper: How the Purdue OWL saved my essay.</a:t>
            </a:r>
          </a:p>
        </p:txBody>
      </p:sp>
      <p:grpSp>
        <p:nvGrpSpPr>
          <p:cNvPr id="16387" name="Group 7"/>
          <p:cNvGrpSpPr>
            <a:grpSpLocks/>
          </p:cNvGrpSpPr>
          <p:nvPr/>
        </p:nvGrpSpPr>
        <p:grpSpPr bwMode="auto">
          <a:xfrm>
            <a:off x="4235450" y="215900"/>
            <a:ext cx="4921250" cy="1276350"/>
            <a:chOff x="4235019" y="215386"/>
            <a:chExt cx="4921979" cy="1277461"/>
          </a:xfrm>
        </p:grpSpPr>
        <p:grpSp>
          <p:nvGrpSpPr>
            <p:cNvPr id="16388" name="Group 5"/>
            <p:cNvGrpSpPr>
              <a:grpSpLocks/>
            </p:cNvGrpSpPr>
            <p:nvPr/>
          </p:nvGrpSpPr>
          <p:grpSpPr bwMode="auto">
            <a:xfrm>
              <a:off x="4235019" y="215386"/>
              <a:ext cx="4908981" cy="1277461"/>
              <a:chOff x="0" y="2220850"/>
              <a:chExt cx="9144000" cy="2762588"/>
            </a:xfrm>
          </p:grpSpPr>
          <p:sp>
            <p:nvSpPr>
              <p:cNvPr id="11" name="Rectangle 10"/>
              <p:cNvSpPr/>
              <p:nvPr/>
            </p:nvSpPr>
            <p:spPr>
              <a:xfrm>
                <a:off x="0" y="3193255"/>
                <a:ext cx="914455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6391"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9" name="TextBox 2"/>
            <p:cNvSpPr txBox="1">
              <a:spLocks noChangeArrowheads="1"/>
            </p:cNvSpPr>
            <p:nvPr/>
          </p:nvSpPr>
          <p:spPr bwMode="auto">
            <a:xfrm>
              <a:off x="6928503" y="746373"/>
              <a:ext cx="22284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References: Basics</a:t>
              </a:r>
              <a:endParaRPr lang="en-US" altLang="en-US"/>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988" y="1492250"/>
            <a:ext cx="7907337" cy="3048000"/>
          </a:xfrm>
          <a:prstGeom prst="rect">
            <a:avLst/>
          </a:prstGeom>
          <a:noFill/>
        </p:spPr>
        <p:txBody>
          <a:bodyPr>
            <a:spAutoFit/>
          </a:bodyPr>
          <a:lstStyle/>
          <a:p>
            <a:pPr marL="342900" indent="-342900" fontAlgn="auto">
              <a:spcAft>
                <a:spcPts val="0"/>
              </a:spcAft>
              <a:buFont typeface="Arial" panose="020B0604020202020204" pitchFamily="34" charset="0"/>
              <a:buChar char="•"/>
              <a:defRPr/>
            </a:pPr>
            <a:r>
              <a:rPr lang="en-US" altLang="en-US" sz="2400" dirty="0">
                <a:latin typeface="Optima"/>
                <a:ea typeface="+mn-ea"/>
              </a:rPr>
              <a:t>Capitalize all major words in journal titles</a:t>
            </a:r>
          </a:p>
          <a:p>
            <a:pPr fontAlgn="auto">
              <a:spcAft>
                <a:spcPts val="0"/>
              </a:spcAft>
              <a:buFont typeface="Wingdings" pitchFamily="2" charset="2"/>
              <a:buChar char="Ø"/>
              <a:defRPr/>
            </a:pPr>
            <a:endParaRPr lang="en-US" altLang="en-US" sz="2400" dirty="0">
              <a:latin typeface="Optima"/>
              <a:ea typeface="+mn-ea"/>
            </a:endParaRPr>
          </a:p>
          <a:p>
            <a:pPr marL="342900" indent="-342900" fontAlgn="auto">
              <a:spcAft>
                <a:spcPts val="0"/>
              </a:spcAft>
              <a:buFont typeface="Arial" panose="020B0604020202020204" pitchFamily="34" charset="0"/>
              <a:buChar char="•"/>
              <a:defRPr/>
            </a:pPr>
            <a:r>
              <a:rPr lang="en-US" altLang="en-US" sz="2400" dirty="0">
                <a:latin typeface="Optima"/>
                <a:ea typeface="+mn-ea"/>
              </a:rPr>
              <a:t> Italicize titles of longer works such as books and journals</a:t>
            </a:r>
          </a:p>
          <a:p>
            <a:pPr marL="342900" indent="-342900" fontAlgn="auto">
              <a:spcAft>
                <a:spcPts val="0"/>
              </a:spcAft>
              <a:buFont typeface="Arial" panose="020B0604020202020204" pitchFamily="34" charset="0"/>
              <a:buChar char="•"/>
              <a:defRPr/>
            </a:pPr>
            <a:endParaRPr lang="en-US" altLang="en-US" sz="2400" dirty="0">
              <a:latin typeface="Optima"/>
              <a:ea typeface="+mn-ea"/>
            </a:endParaRPr>
          </a:p>
          <a:p>
            <a:pPr marL="342900" indent="-342900" fontAlgn="auto">
              <a:spcAft>
                <a:spcPts val="0"/>
              </a:spcAft>
              <a:buFont typeface="Arial" panose="020B0604020202020204" pitchFamily="34" charset="0"/>
              <a:buChar char="•"/>
              <a:defRPr/>
            </a:pPr>
            <a:r>
              <a:rPr lang="en-US" altLang="en-US" sz="2400" dirty="0">
                <a:latin typeface="Optima"/>
                <a:ea typeface="+mn-ea"/>
              </a:rPr>
              <a:t> Do not italicize, underline, or put quotes around the titles of shorter works such as journal articles or essays in edited collections</a:t>
            </a:r>
          </a:p>
        </p:txBody>
      </p:sp>
      <p:grpSp>
        <p:nvGrpSpPr>
          <p:cNvPr id="17411" name="Group 7"/>
          <p:cNvGrpSpPr>
            <a:grpSpLocks/>
          </p:cNvGrpSpPr>
          <p:nvPr/>
        </p:nvGrpSpPr>
        <p:grpSpPr bwMode="auto">
          <a:xfrm>
            <a:off x="4235450" y="215900"/>
            <a:ext cx="4921250" cy="1276350"/>
            <a:chOff x="4235019" y="215386"/>
            <a:chExt cx="4921979" cy="1277461"/>
          </a:xfrm>
        </p:grpSpPr>
        <p:grpSp>
          <p:nvGrpSpPr>
            <p:cNvPr id="17413" name="Group 5"/>
            <p:cNvGrpSpPr>
              <a:grpSpLocks/>
            </p:cNvGrpSpPr>
            <p:nvPr/>
          </p:nvGrpSpPr>
          <p:grpSpPr bwMode="auto">
            <a:xfrm>
              <a:off x="4235019" y="215386"/>
              <a:ext cx="4908981" cy="1277461"/>
              <a:chOff x="0" y="2220850"/>
              <a:chExt cx="9144000" cy="2762588"/>
            </a:xfrm>
          </p:grpSpPr>
          <p:sp>
            <p:nvSpPr>
              <p:cNvPr id="11" name="Rectangle 10"/>
              <p:cNvSpPr/>
              <p:nvPr/>
            </p:nvSpPr>
            <p:spPr>
              <a:xfrm>
                <a:off x="0" y="3193255"/>
                <a:ext cx="914455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7416"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4" name="TextBox 2"/>
            <p:cNvSpPr txBox="1">
              <a:spLocks noChangeArrowheads="1"/>
            </p:cNvSpPr>
            <p:nvPr/>
          </p:nvSpPr>
          <p:spPr bwMode="auto">
            <a:xfrm>
              <a:off x="6928503" y="746373"/>
              <a:ext cx="22284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References: Basics</a:t>
              </a:r>
              <a:endParaRPr lang="en-US" altLang="en-US"/>
            </a:p>
          </p:txBody>
        </p:sp>
      </p:grpSp>
      <p:pic>
        <p:nvPicPr>
          <p:cNvPr id="17412" name="Picture 6" descr="Picture 1.png"/>
          <p:cNvPicPr>
            <a:picLocks noChangeAspect="1"/>
          </p:cNvPicPr>
          <p:nvPr/>
        </p:nvPicPr>
        <p:blipFill>
          <a:blip r:embed="rId4">
            <a:extLst>
              <a:ext uri="{28A0092B-C50C-407E-A947-70E740481C1C}">
                <a14:useLocalDpi xmlns:a14="http://schemas.microsoft.com/office/drawing/2010/main" val="0"/>
              </a:ext>
            </a:extLst>
          </a:blip>
          <a:srcRect l="4007" t="18764" r="7539" b="70534"/>
          <a:stretch>
            <a:fillRect/>
          </a:stretch>
        </p:blipFill>
        <p:spPr bwMode="auto">
          <a:xfrm>
            <a:off x="2195513" y="4995863"/>
            <a:ext cx="6702425"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496888" y="1504950"/>
            <a:ext cx="794385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itchFamily="-84" charset="0"/>
                <a:cs typeface="Arial" panose="020B0604020202020204" pitchFamily="34" charset="0"/>
              </a:rPr>
              <a:t>APA is a complex system of citation. When compiling the reference list, the strategy below might be useful: </a:t>
            </a:r>
          </a:p>
          <a:p>
            <a:pPr eaLnBrk="1" hangingPunct="1"/>
            <a:endParaRPr lang="en-US" altLang="en-US" sz="2000">
              <a:latin typeface="Optima" pitchFamily="-84" charset="0"/>
              <a:cs typeface="Arial" panose="020B0604020202020204" pitchFamily="34" charset="0"/>
            </a:endParaRPr>
          </a:p>
          <a:p>
            <a:pPr eaLnBrk="1" hangingPunct="1">
              <a:buFont typeface="Arial Black" panose="020B0A04020102020204" pitchFamily="34" charset="0"/>
              <a:buAutoNum type="arabicPeriod"/>
            </a:pPr>
            <a:r>
              <a:rPr lang="en-US" altLang="en-US" sz="2000">
                <a:latin typeface="Optima" pitchFamily="-84" charset="0"/>
                <a:cs typeface="Arial" panose="020B0604020202020204" pitchFamily="34" charset="0"/>
              </a:rPr>
              <a:t> Identify the type of source: </a:t>
            </a:r>
          </a:p>
          <a:p>
            <a:pPr lvl="1" eaLnBrk="1" hangingPunct="1"/>
            <a:r>
              <a:rPr lang="en-US" altLang="en-US" sz="2000">
                <a:latin typeface="Optima" pitchFamily="-84" charset="0"/>
                <a:cs typeface="Arial" panose="020B0604020202020204" pitchFamily="34" charset="0"/>
              </a:rPr>
              <a:t>Is it a book? A journal article? A webpage? </a:t>
            </a:r>
          </a:p>
          <a:p>
            <a:pPr eaLnBrk="1" hangingPunct="1">
              <a:buFont typeface="Arial Black" panose="020B0A04020102020204" pitchFamily="34" charset="0"/>
              <a:buAutoNum type="arabicPeriod"/>
            </a:pPr>
            <a:endParaRPr lang="en-US" altLang="en-US" sz="2000">
              <a:latin typeface="Optima" pitchFamily="-84" charset="0"/>
              <a:cs typeface="Arial" panose="020B0604020202020204" pitchFamily="34" charset="0"/>
            </a:endParaRPr>
          </a:p>
          <a:p>
            <a:pPr eaLnBrk="1" hangingPunct="1">
              <a:buFont typeface="Arial Black" panose="020B0A04020102020204" pitchFamily="34" charset="0"/>
              <a:buAutoNum type="arabicPeriod"/>
            </a:pPr>
            <a:r>
              <a:rPr lang="en-US" altLang="en-US" sz="2000">
                <a:latin typeface="Optima" pitchFamily="-84" charset="0"/>
                <a:cs typeface="Arial" panose="020B0604020202020204" pitchFamily="34" charset="0"/>
              </a:rPr>
              <a:t> Find a sample citation for this type of source</a:t>
            </a:r>
          </a:p>
          <a:p>
            <a:pPr lvl="1" eaLnBrk="1" hangingPunct="1"/>
            <a:r>
              <a:rPr lang="en-US" altLang="en-US" sz="2000">
                <a:latin typeface="Optima" pitchFamily="-84" charset="0"/>
                <a:cs typeface="Arial" panose="020B0604020202020204" pitchFamily="34" charset="0"/>
              </a:rPr>
              <a:t>Check a textbook or the OWL APA Guide: </a:t>
            </a:r>
            <a:r>
              <a:rPr lang="en-US" altLang="en-US" sz="2000">
                <a:latin typeface="Optima" pitchFamily="-84" charset="0"/>
                <a:cs typeface="Arial" panose="020B0604020202020204" pitchFamily="34" charset="0"/>
                <a:hlinkClick r:id="rId3"/>
              </a:rPr>
              <a:t>http://owl.english.purdue.edu/owl/resource/560/01/</a:t>
            </a:r>
            <a:endParaRPr lang="en-US" altLang="en-US" sz="2000">
              <a:latin typeface="Optima" pitchFamily="-84" charset="0"/>
              <a:cs typeface="Arial" panose="020B0604020202020204" pitchFamily="34" charset="0"/>
            </a:endParaRPr>
          </a:p>
          <a:p>
            <a:pPr eaLnBrk="1" hangingPunct="1">
              <a:buFont typeface="Arial Black" panose="020B0A04020102020204" pitchFamily="34" charset="0"/>
              <a:buAutoNum type="arabicPeriod"/>
            </a:pPr>
            <a:endParaRPr lang="en-US" altLang="en-US" sz="2000">
              <a:latin typeface="Optima" pitchFamily="-84" charset="0"/>
              <a:cs typeface="Arial" panose="020B0604020202020204" pitchFamily="34" charset="0"/>
            </a:endParaRPr>
          </a:p>
          <a:p>
            <a:pPr eaLnBrk="1" hangingPunct="1">
              <a:buFont typeface="Arial Black" panose="020B0A04020102020204" pitchFamily="34" charset="0"/>
              <a:buAutoNum type="arabicPeriod"/>
            </a:pPr>
            <a:r>
              <a:rPr lang="en-US" altLang="ja-JP" sz="2000">
                <a:latin typeface="Optima" pitchFamily="-84" charset="0"/>
                <a:ea typeface="MS Mincho" panose="02020609040205080304" pitchFamily="49" charset="-128"/>
              </a:rPr>
              <a:t> “</a:t>
            </a:r>
            <a:r>
              <a:rPr lang="en-US" altLang="ja-JP" sz="2000">
                <a:latin typeface="Optima" pitchFamily="-84" charset="0"/>
                <a:ea typeface="MS Mincho" panose="02020609040205080304" pitchFamily="49" charset="-128"/>
                <a:cs typeface="Arial" panose="020B0604020202020204" pitchFamily="34" charset="0"/>
              </a:rPr>
              <a:t>Mirror</a:t>
            </a:r>
            <a:r>
              <a:rPr lang="en-US" altLang="ja-JP" sz="2000">
                <a:latin typeface="Optima" pitchFamily="-84" charset="0"/>
                <a:ea typeface="MS Mincho" panose="02020609040205080304" pitchFamily="49" charset="-128"/>
              </a:rPr>
              <a:t>” the sample</a:t>
            </a:r>
          </a:p>
          <a:p>
            <a:pPr eaLnBrk="1" hangingPunct="1">
              <a:buFont typeface="Arial Black" panose="020B0A04020102020204" pitchFamily="34" charset="0"/>
              <a:buAutoNum type="arabicPeriod"/>
            </a:pPr>
            <a:endParaRPr lang="en-US" altLang="en-US" sz="2000">
              <a:latin typeface="Optima" pitchFamily="-84" charset="0"/>
              <a:cs typeface="Arial" panose="020B0604020202020204" pitchFamily="34" charset="0"/>
            </a:endParaRPr>
          </a:p>
          <a:p>
            <a:pPr eaLnBrk="1" hangingPunct="1">
              <a:buFont typeface="Arial Black" panose="020B0A04020102020204" pitchFamily="34" charset="0"/>
              <a:buAutoNum type="arabicPeriod"/>
            </a:pPr>
            <a:r>
              <a:rPr lang="en-US" altLang="en-US" sz="2000">
                <a:latin typeface="Optima" pitchFamily="-84" charset="0"/>
                <a:cs typeface="Arial" panose="020B0604020202020204" pitchFamily="34" charset="0"/>
              </a:rPr>
              <a:t> Make sure that the entries are listed in alphabetical order and that the subsequent lines are indented (Recall References: Basics)</a:t>
            </a:r>
          </a:p>
          <a:p>
            <a:pPr eaLnBrk="1" hangingPunct="1"/>
            <a:endParaRPr lang="en-US" altLang="en-US" sz="2000">
              <a:latin typeface="Optima" pitchFamily="-84" charset="0"/>
              <a:cs typeface="Arial" panose="020B0604020202020204" pitchFamily="34" charset="0"/>
            </a:endParaRPr>
          </a:p>
        </p:txBody>
      </p:sp>
      <p:grpSp>
        <p:nvGrpSpPr>
          <p:cNvPr id="18435" name="Group 5"/>
          <p:cNvGrpSpPr>
            <a:grpSpLocks/>
          </p:cNvGrpSpPr>
          <p:nvPr/>
        </p:nvGrpSpPr>
        <p:grpSpPr bwMode="auto">
          <a:xfrm>
            <a:off x="4235450" y="215900"/>
            <a:ext cx="4932363" cy="1276350"/>
            <a:chOff x="4235019" y="215386"/>
            <a:chExt cx="4932560" cy="1277461"/>
          </a:xfrm>
        </p:grpSpPr>
        <p:grpSp>
          <p:nvGrpSpPr>
            <p:cNvPr id="18436" name="Group 5"/>
            <p:cNvGrpSpPr>
              <a:grpSpLocks/>
            </p:cNvGrpSpPr>
            <p:nvPr/>
          </p:nvGrpSpPr>
          <p:grpSpPr bwMode="auto">
            <a:xfrm>
              <a:off x="4235019" y="215386"/>
              <a:ext cx="4908981" cy="1277461"/>
              <a:chOff x="0" y="2220850"/>
              <a:chExt cx="9144000" cy="2762588"/>
            </a:xfrm>
          </p:grpSpPr>
          <p:sp>
            <p:nvSpPr>
              <p:cNvPr id="10" name="Rectangle 9"/>
              <p:cNvSpPr/>
              <p:nvPr/>
            </p:nvSpPr>
            <p:spPr>
              <a:xfrm>
                <a:off x="0" y="3193255"/>
                <a:ext cx="9143562"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8439" name="Picture 10" descr="High-Rez-OWL-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7" name="TextBox 2"/>
            <p:cNvSpPr txBox="1">
              <a:spLocks noChangeArrowheads="1"/>
            </p:cNvSpPr>
            <p:nvPr/>
          </p:nvSpPr>
          <p:spPr bwMode="auto">
            <a:xfrm>
              <a:off x="6313913" y="746373"/>
              <a:ext cx="2853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Making the Reference List</a:t>
              </a:r>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484188" y="1522413"/>
            <a:ext cx="826611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a:latin typeface="Optima" pitchFamily="-84" charset="0"/>
              </a:rPr>
              <a:t>In-text citations help readers locate the cited source in the References section of the paper. </a:t>
            </a:r>
          </a:p>
          <a:p>
            <a:pPr eaLnBrk="1" hangingPunct="1"/>
            <a:endParaRPr lang="en-US" altLang="en-US" sz="2400">
              <a:latin typeface="Optima" pitchFamily="-84" charset="0"/>
            </a:endParaRPr>
          </a:p>
          <a:p>
            <a:pPr eaLnBrk="1" hangingPunct="1"/>
            <a:r>
              <a:rPr lang="en-US" altLang="en-US" sz="2400">
                <a:latin typeface="Optima" pitchFamily="-84" charset="0"/>
              </a:rPr>
              <a:t>Whenever you use a source, provide in parenthesis:</a:t>
            </a:r>
          </a:p>
          <a:p>
            <a:pPr lvl="1" eaLnBrk="1" hangingPunct="1">
              <a:buFont typeface="Arial" panose="020B0604020202020204" pitchFamily="34" charset="0"/>
              <a:buChar char="•"/>
            </a:pPr>
            <a:r>
              <a:rPr lang="en-US" altLang="en-US" sz="2400">
                <a:latin typeface="Optima" pitchFamily="-84" charset="0"/>
              </a:rPr>
              <a:t> the author</a:t>
            </a:r>
            <a:r>
              <a:rPr lang="en-US" altLang="en-US" sz="2400">
                <a:latin typeface="Optima" pitchFamily="-84" charset="0"/>
                <a:ea typeface="MS Mincho" panose="02020609040205080304" pitchFamily="49" charset="-128"/>
              </a:rPr>
              <a:t>’</a:t>
            </a:r>
            <a:r>
              <a:rPr lang="en-US" altLang="ja-JP" sz="2400">
                <a:latin typeface="Optima" pitchFamily="-84" charset="0"/>
                <a:ea typeface="MS Mincho" panose="02020609040205080304" pitchFamily="49" charset="-128"/>
              </a:rPr>
              <a:t>s name and the date of publication</a:t>
            </a:r>
          </a:p>
          <a:p>
            <a:pPr lvl="1" eaLnBrk="1" hangingPunct="1">
              <a:buFont typeface="Arial" panose="020B0604020202020204" pitchFamily="34" charset="0"/>
              <a:buChar char="•"/>
            </a:pPr>
            <a:endParaRPr lang="en-US" altLang="en-US" sz="2400">
              <a:latin typeface="Optima" pitchFamily="-84" charset="0"/>
            </a:endParaRPr>
          </a:p>
          <a:p>
            <a:pPr lvl="1" eaLnBrk="1" hangingPunct="1">
              <a:buFont typeface="Arial" panose="020B0604020202020204" pitchFamily="34" charset="0"/>
              <a:buChar char="•"/>
            </a:pPr>
            <a:r>
              <a:rPr lang="en-US" altLang="en-US" sz="2400">
                <a:latin typeface="Optima" pitchFamily="-84" charset="0"/>
              </a:rPr>
              <a:t> for quotations and close paraphrases, provide the author</a:t>
            </a:r>
            <a:r>
              <a:rPr lang="en-US" altLang="en-US" sz="2400">
                <a:latin typeface="Optima" pitchFamily="-84" charset="0"/>
                <a:ea typeface="MS Mincho" panose="02020609040205080304" pitchFamily="49" charset="-128"/>
              </a:rPr>
              <a:t>’</a:t>
            </a:r>
            <a:r>
              <a:rPr lang="en-US" altLang="ja-JP" sz="2400">
                <a:latin typeface="Optima" pitchFamily="-84" charset="0"/>
                <a:ea typeface="MS Mincho" panose="02020609040205080304" pitchFamily="49" charset="-128"/>
              </a:rPr>
              <a:t>s name, date of publication, and a page number</a:t>
            </a:r>
          </a:p>
          <a:p>
            <a:pPr lvl="1" eaLnBrk="1" hangingPunct="1"/>
            <a:r>
              <a:rPr lang="en-US" altLang="en-US" sz="2400">
                <a:latin typeface="Optima" pitchFamily="-84" charset="0"/>
              </a:rPr>
              <a:t> </a:t>
            </a:r>
          </a:p>
        </p:txBody>
      </p:sp>
      <p:grpSp>
        <p:nvGrpSpPr>
          <p:cNvPr id="19459" name="Group 7"/>
          <p:cNvGrpSpPr>
            <a:grpSpLocks/>
          </p:cNvGrpSpPr>
          <p:nvPr/>
        </p:nvGrpSpPr>
        <p:grpSpPr bwMode="auto">
          <a:xfrm>
            <a:off x="4235450" y="215900"/>
            <a:ext cx="4972050" cy="1276350"/>
            <a:chOff x="4235019" y="215386"/>
            <a:chExt cx="4972416" cy="1277461"/>
          </a:xfrm>
        </p:grpSpPr>
        <p:grpSp>
          <p:nvGrpSpPr>
            <p:cNvPr id="19464" name="Group 5"/>
            <p:cNvGrpSpPr>
              <a:grpSpLocks/>
            </p:cNvGrpSpPr>
            <p:nvPr/>
          </p:nvGrpSpPr>
          <p:grpSpPr bwMode="auto">
            <a:xfrm>
              <a:off x="4235019" y="215386"/>
              <a:ext cx="4908981" cy="1277461"/>
              <a:chOff x="0" y="2220850"/>
              <a:chExt cx="9144000" cy="2762588"/>
            </a:xfrm>
          </p:grpSpPr>
          <p:sp>
            <p:nvSpPr>
              <p:cNvPr id="11" name="Rectangle 10"/>
              <p:cNvSpPr/>
              <p:nvPr/>
            </p:nvSpPr>
            <p:spPr>
              <a:xfrm>
                <a:off x="0" y="3193255"/>
                <a:ext cx="914387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9467"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5" name="TextBox 2"/>
            <p:cNvSpPr txBox="1">
              <a:spLocks noChangeArrowheads="1"/>
            </p:cNvSpPr>
            <p:nvPr/>
          </p:nvSpPr>
          <p:spPr bwMode="auto">
            <a:xfrm>
              <a:off x="6478803" y="746373"/>
              <a:ext cx="27286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In-text Citation: Basics</a:t>
              </a:r>
              <a:endParaRPr lang="en-US" altLang="en-US"/>
            </a:p>
          </p:txBody>
        </p:sp>
      </p:grpSp>
      <p:grpSp>
        <p:nvGrpSpPr>
          <p:cNvPr id="19460" name="Group 11"/>
          <p:cNvGrpSpPr>
            <a:grpSpLocks/>
          </p:cNvGrpSpPr>
          <p:nvPr/>
        </p:nvGrpSpPr>
        <p:grpSpPr bwMode="auto">
          <a:xfrm>
            <a:off x="1697038" y="5280025"/>
            <a:ext cx="7119937" cy="1257300"/>
            <a:chOff x="1819275" y="5321300"/>
            <a:chExt cx="7119938" cy="1257300"/>
          </a:xfrm>
        </p:grpSpPr>
        <p:pic>
          <p:nvPicPr>
            <p:cNvPr id="19461" name="Picture 7"/>
            <p:cNvPicPr>
              <a:picLocks noChangeAspect="1" noChangeArrowheads="1"/>
            </p:cNvPicPr>
            <p:nvPr/>
          </p:nvPicPr>
          <p:blipFill>
            <a:blip r:embed="rId4">
              <a:extLst>
                <a:ext uri="{28A0092B-C50C-407E-A947-70E740481C1C}">
                  <a14:useLocalDpi xmlns:a14="http://schemas.microsoft.com/office/drawing/2010/main" val="0"/>
                </a:ext>
              </a:extLst>
            </a:blip>
            <a:srcRect l="26189" t="53058" r="25665" b="31216"/>
            <a:stretch>
              <a:fillRect/>
            </a:stretch>
          </p:blipFill>
          <p:spPr bwMode="auto">
            <a:xfrm>
              <a:off x="1819275" y="5321300"/>
              <a:ext cx="711993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p:cNvSpPr/>
            <p:nvPr/>
          </p:nvSpPr>
          <p:spPr>
            <a:xfrm>
              <a:off x="6727826" y="5322888"/>
              <a:ext cx="1243012" cy="4095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Oval 14"/>
            <p:cNvSpPr/>
            <p:nvPr/>
          </p:nvSpPr>
          <p:spPr>
            <a:xfrm>
              <a:off x="2155825" y="6113463"/>
              <a:ext cx="1882775" cy="4095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466725" y="2008188"/>
            <a:ext cx="8085138"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itchFamily="-84" charset="0"/>
              </a:rPr>
              <a:t>When quoting:</a:t>
            </a:r>
          </a:p>
          <a:p>
            <a:pPr eaLnBrk="1" hangingPunct="1">
              <a:buFont typeface="Arial" panose="020B0604020202020204" pitchFamily="34" charset="0"/>
              <a:buChar char="•"/>
            </a:pPr>
            <a:r>
              <a:rPr lang="en-US" altLang="en-US" sz="2000">
                <a:latin typeface="Optima" pitchFamily="-84" charset="0"/>
              </a:rPr>
              <a:t>Introduce the quotation with a signal phrase</a:t>
            </a:r>
          </a:p>
          <a:p>
            <a:pPr eaLnBrk="1" hangingPunct="1">
              <a:buFont typeface="Arial" panose="020B0604020202020204" pitchFamily="34" charset="0"/>
              <a:buChar char="•"/>
            </a:pPr>
            <a:endParaRPr lang="en-US" altLang="en-US" sz="2000">
              <a:latin typeface="Optima" pitchFamily="-84" charset="0"/>
            </a:endParaRPr>
          </a:p>
          <a:p>
            <a:pPr eaLnBrk="1" hangingPunct="1">
              <a:buFont typeface="Arial" panose="020B0604020202020204" pitchFamily="34" charset="0"/>
              <a:buChar char="•"/>
            </a:pPr>
            <a:r>
              <a:rPr lang="en-US" altLang="en-US" sz="2000">
                <a:latin typeface="Optima" pitchFamily="-84" charset="0"/>
              </a:rPr>
              <a:t>Include the author</a:t>
            </a:r>
            <a:r>
              <a:rPr lang="en-US" altLang="en-US" sz="2000">
                <a:latin typeface="Optima" pitchFamily="-84" charset="0"/>
                <a:ea typeface="MS Mincho" panose="02020609040205080304" pitchFamily="49" charset="-128"/>
              </a:rPr>
              <a:t>’</a:t>
            </a:r>
            <a:r>
              <a:rPr lang="en-US" altLang="ja-JP" sz="2000">
                <a:latin typeface="Optima" pitchFamily="-84" charset="0"/>
                <a:ea typeface="MS Mincho" panose="02020609040205080304" pitchFamily="49" charset="-128"/>
              </a:rPr>
              <a:t>s name, year of publication, and page number</a:t>
            </a:r>
          </a:p>
          <a:p>
            <a:pPr eaLnBrk="1" hangingPunct="1">
              <a:buFont typeface="Arial" panose="020B0604020202020204" pitchFamily="34" charset="0"/>
              <a:buChar char="•"/>
            </a:pPr>
            <a:endParaRPr lang="en-US" altLang="ja-JP" sz="2000">
              <a:latin typeface="Optima" pitchFamily="-84" charset="0"/>
              <a:ea typeface="MS Mincho" panose="02020609040205080304" pitchFamily="49" charset="-128"/>
            </a:endParaRPr>
          </a:p>
          <a:p>
            <a:pPr eaLnBrk="1" hangingPunct="1">
              <a:buFont typeface="Arial" panose="020B0604020202020204" pitchFamily="34" charset="0"/>
              <a:buChar char="•"/>
            </a:pPr>
            <a:r>
              <a:rPr lang="en-US" altLang="ja-JP" sz="2000">
                <a:latin typeface="Optima" pitchFamily="-84" charset="0"/>
                <a:ea typeface="MS Mincho" panose="02020609040205080304" pitchFamily="49" charset="-128"/>
              </a:rPr>
              <a:t>Keep the citation brief—do not repeat the information</a:t>
            </a:r>
            <a:endParaRPr lang="en-US" altLang="en-US" sz="2000">
              <a:latin typeface="Optima" pitchFamily="-84" charset="0"/>
            </a:endParaRPr>
          </a:p>
          <a:p>
            <a:pPr eaLnBrk="1" hangingPunct="1"/>
            <a:endParaRPr lang="en-US" altLang="en-US">
              <a:latin typeface="Optima" pitchFamily="-84" charset="0"/>
            </a:endParaRPr>
          </a:p>
        </p:txBody>
      </p:sp>
      <p:grpSp>
        <p:nvGrpSpPr>
          <p:cNvPr id="20483" name="Group 5"/>
          <p:cNvGrpSpPr>
            <a:grpSpLocks/>
          </p:cNvGrpSpPr>
          <p:nvPr/>
        </p:nvGrpSpPr>
        <p:grpSpPr bwMode="auto">
          <a:xfrm>
            <a:off x="4235450" y="215900"/>
            <a:ext cx="4922838" cy="1276350"/>
            <a:chOff x="4235019" y="215386"/>
            <a:chExt cx="4923971" cy="1277461"/>
          </a:xfrm>
        </p:grpSpPr>
        <p:grpSp>
          <p:nvGrpSpPr>
            <p:cNvPr id="20489" name="Group 5"/>
            <p:cNvGrpSpPr>
              <a:grpSpLocks/>
            </p:cNvGrpSpPr>
            <p:nvPr/>
          </p:nvGrpSpPr>
          <p:grpSpPr bwMode="auto">
            <a:xfrm>
              <a:off x="4235019" y="215386"/>
              <a:ext cx="4908981" cy="1277461"/>
              <a:chOff x="0" y="2220850"/>
              <a:chExt cx="9144000" cy="2762588"/>
            </a:xfrm>
          </p:grpSpPr>
          <p:sp>
            <p:nvSpPr>
              <p:cNvPr id="10" name="Rectangle 9"/>
              <p:cNvSpPr/>
              <p:nvPr/>
            </p:nvSpPr>
            <p:spPr>
              <a:xfrm>
                <a:off x="0" y="3193255"/>
                <a:ext cx="9145302"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0492" name="Picture 10"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90" name="TextBox 2"/>
            <p:cNvSpPr txBox="1">
              <a:spLocks noChangeArrowheads="1"/>
            </p:cNvSpPr>
            <p:nvPr/>
          </p:nvSpPr>
          <p:spPr bwMode="auto">
            <a:xfrm>
              <a:off x="6478803" y="641443"/>
              <a:ext cx="26801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 </a:t>
              </a:r>
            </a:p>
            <a:p>
              <a:pPr eaLnBrk="1" hangingPunct="1"/>
              <a:r>
                <a:rPr lang="en-US" altLang="en-US"/>
                <a:t>Quotations</a:t>
              </a:r>
            </a:p>
          </p:txBody>
        </p:sp>
      </p:grpSp>
      <p:grpSp>
        <p:nvGrpSpPr>
          <p:cNvPr id="20484" name="Group 14"/>
          <p:cNvGrpSpPr>
            <a:grpSpLocks/>
          </p:cNvGrpSpPr>
          <p:nvPr/>
        </p:nvGrpSpPr>
        <p:grpSpPr bwMode="auto">
          <a:xfrm>
            <a:off x="2565400" y="4354513"/>
            <a:ext cx="6224588" cy="2141537"/>
            <a:chOff x="2716213" y="4381500"/>
            <a:chExt cx="6223661" cy="2141538"/>
          </a:xfrm>
        </p:grpSpPr>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l="26224" t="24657" r="26155" b="44861"/>
            <a:stretch>
              <a:fillRect/>
            </a:stretch>
          </p:blipFill>
          <p:spPr bwMode="auto">
            <a:xfrm>
              <a:off x="2716213" y="4381500"/>
              <a:ext cx="6196012"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7152615" y="4721225"/>
              <a:ext cx="538082" cy="411162"/>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p:cNvSpPr/>
            <p:nvPr/>
          </p:nvSpPr>
          <p:spPr>
            <a:xfrm>
              <a:off x="2784466" y="4381500"/>
              <a:ext cx="996802" cy="4095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Oval 13"/>
            <p:cNvSpPr/>
            <p:nvPr/>
          </p:nvSpPr>
          <p:spPr>
            <a:xfrm>
              <a:off x="7355785" y="6045201"/>
              <a:ext cx="1584089" cy="4095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700" y="2171700"/>
            <a:ext cx="8462963" cy="4186238"/>
          </a:xfrm>
          <a:prstGeom prst="rect">
            <a:avLst/>
          </a:prstGeom>
          <a:noFill/>
        </p:spPr>
        <p:txBody>
          <a:bodyPr>
            <a:spAutoFit/>
          </a:bodyPr>
          <a:lstStyle/>
          <a:p>
            <a:pPr fontAlgn="auto">
              <a:spcAft>
                <a:spcPts val="0"/>
              </a:spcAft>
              <a:defRPr/>
            </a:pPr>
            <a:r>
              <a:rPr lang="en-US" altLang="en-US" sz="2400" dirty="0">
                <a:latin typeface="Optima"/>
                <a:ea typeface="+mn-ea"/>
              </a:rPr>
              <a:t>The American Psychological Association (APA) citation style is the most commonly used format for manuscripts in the social sciences.</a:t>
            </a:r>
          </a:p>
          <a:p>
            <a:pPr fontAlgn="auto">
              <a:spcAft>
                <a:spcPts val="0"/>
              </a:spcAft>
              <a:defRPr/>
            </a:pPr>
            <a:endParaRPr lang="en-US" altLang="en-US" sz="2400" dirty="0">
              <a:latin typeface="Optima"/>
              <a:ea typeface="+mn-ea"/>
            </a:endParaRPr>
          </a:p>
          <a:p>
            <a:pPr fontAlgn="auto">
              <a:spcAft>
                <a:spcPts val="0"/>
              </a:spcAft>
              <a:defRPr/>
            </a:pPr>
            <a:r>
              <a:rPr lang="en-US" altLang="en-US" sz="2400" dirty="0">
                <a:latin typeface="Optima"/>
                <a:ea typeface="+mn-ea"/>
              </a:rPr>
              <a:t>APA regulates:</a:t>
            </a:r>
          </a:p>
          <a:p>
            <a:pPr lvl="1" fontAlgn="auto">
              <a:lnSpc>
                <a:spcPct val="150000"/>
              </a:lnSpc>
              <a:spcAft>
                <a:spcPts val="0"/>
              </a:spcAft>
              <a:buFont typeface="Arial" pitchFamily="34" charset="0"/>
              <a:buChar char="•"/>
              <a:defRPr/>
            </a:pPr>
            <a:r>
              <a:rPr lang="en-US" altLang="en-US" sz="2400" dirty="0">
                <a:latin typeface="Optima"/>
                <a:ea typeface="+mn-ea"/>
              </a:rPr>
              <a:t> Stylistics</a:t>
            </a:r>
          </a:p>
          <a:p>
            <a:pPr lvl="1" fontAlgn="auto">
              <a:lnSpc>
                <a:spcPct val="150000"/>
              </a:lnSpc>
              <a:spcAft>
                <a:spcPts val="0"/>
              </a:spcAft>
              <a:buFont typeface="Arial" pitchFamily="34" charset="0"/>
              <a:buChar char="•"/>
              <a:defRPr/>
            </a:pPr>
            <a:r>
              <a:rPr lang="en-US" altLang="en-US" sz="2400" dirty="0">
                <a:latin typeface="Optima"/>
                <a:ea typeface="+mn-ea"/>
              </a:rPr>
              <a:t> In-text citations</a:t>
            </a:r>
          </a:p>
          <a:p>
            <a:pPr lvl="1" fontAlgn="auto">
              <a:lnSpc>
                <a:spcPct val="150000"/>
              </a:lnSpc>
              <a:spcAft>
                <a:spcPts val="0"/>
              </a:spcAft>
              <a:buFont typeface="Arial" pitchFamily="34" charset="0"/>
              <a:buChar char="•"/>
              <a:defRPr/>
            </a:pPr>
            <a:r>
              <a:rPr lang="en-US" altLang="en-US" sz="2400" dirty="0">
                <a:latin typeface="Optima"/>
                <a:ea typeface="+mn-ea"/>
              </a:rPr>
              <a:t> References</a:t>
            </a:r>
          </a:p>
          <a:p>
            <a:pPr fontAlgn="auto">
              <a:spcBef>
                <a:spcPts val="0"/>
              </a:spcBef>
              <a:spcAft>
                <a:spcPts val="0"/>
              </a:spcAft>
              <a:defRPr/>
            </a:pPr>
            <a:endParaRPr lang="en-US" sz="2000" dirty="0">
              <a:latin typeface="Optima"/>
              <a:ea typeface="+mn-ea"/>
              <a:cs typeface="Optima"/>
            </a:endParaRPr>
          </a:p>
          <a:p>
            <a:pPr marL="742950" lvl="1" indent="-285750" fontAlgn="auto">
              <a:spcBef>
                <a:spcPts val="0"/>
              </a:spcBef>
              <a:spcAft>
                <a:spcPts val="0"/>
              </a:spcAft>
              <a:buFont typeface="Arial"/>
              <a:buChar char="•"/>
              <a:defRPr/>
            </a:pPr>
            <a:endParaRPr lang="en-US" dirty="0">
              <a:latin typeface="Optima"/>
              <a:ea typeface="+mn-ea"/>
              <a:cs typeface="Optima"/>
            </a:endParaRPr>
          </a:p>
        </p:txBody>
      </p:sp>
      <p:grpSp>
        <p:nvGrpSpPr>
          <p:cNvPr id="3075" name="Group 20"/>
          <p:cNvGrpSpPr>
            <a:grpSpLocks/>
          </p:cNvGrpSpPr>
          <p:nvPr/>
        </p:nvGrpSpPr>
        <p:grpSpPr bwMode="auto">
          <a:xfrm>
            <a:off x="1128713" y="0"/>
            <a:ext cx="6773862" cy="2022475"/>
            <a:chOff x="0" y="0"/>
            <a:chExt cx="9144000" cy="2762588"/>
          </a:xfrm>
        </p:grpSpPr>
        <p:grpSp>
          <p:nvGrpSpPr>
            <p:cNvPr id="3077" name="Group 1"/>
            <p:cNvGrpSpPr>
              <a:grpSpLocks/>
            </p:cNvGrpSpPr>
            <p:nvPr/>
          </p:nvGrpSpPr>
          <p:grpSpPr bwMode="auto">
            <a:xfrm>
              <a:off x="0" y="0"/>
              <a:ext cx="9144000" cy="2762588"/>
              <a:chOff x="0" y="2220850"/>
              <a:chExt cx="9144000" cy="2762588"/>
            </a:xfrm>
          </p:grpSpPr>
          <p:sp>
            <p:nvSpPr>
              <p:cNvPr id="24" name="Rectangle 2"/>
              <p:cNvSpPr/>
              <p:nvPr/>
            </p:nvSpPr>
            <p:spPr>
              <a:xfrm>
                <a:off x="0" y="3194479"/>
                <a:ext cx="9144000" cy="1188303"/>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080" name="Picture 24"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8" name="TextBox 22"/>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a:t>What is APA Style?</a:t>
              </a:r>
            </a:p>
          </p:txBody>
        </p:sp>
      </p:grpSp>
      <p:pic>
        <p:nvPicPr>
          <p:cNvPr id="3076" name="Picture 9" descr="Publication Manual of the American Psychological Association, sixth edition  -     By: American Psychological Association&#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7788" y="3030538"/>
            <a:ext cx="2428875"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5"/>
          <p:cNvSpPr txBox="1">
            <a:spLocks noChangeArrowheads="1"/>
          </p:cNvSpPr>
          <p:nvPr/>
        </p:nvSpPr>
        <p:spPr bwMode="auto">
          <a:xfrm>
            <a:off x="254000" y="2230438"/>
            <a:ext cx="85344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a:latin typeface="Optima" pitchFamily="-84" charset="0"/>
              </a:rPr>
              <a:t>Provide the author</a:t>
            </a:r>
            <a:r>
              <a:rPr lang="en-US" altLang="en-US" sz="2400">
                <a:latin typeface="Optima" pitchFamily="-84" charset="0"/>
                <a:ea typeface="MS Mincho" panose="02020609040205080304" pitchFamily="49" charset="-128"/>
              </a:rPr>
              <a:t>’</a:t>
            </a:r>
            <a:r>
              <a:rPr lang="en-US" altLang="ja-JP" sz="2400">
                <a:latin typeface="Optima" pitchFamily="-84" charset="0"/>
                <a:ea typeface="MS Mincho" panose="02020609040205080304" pitchFamily="49" charset="-128"/>
              </a:rPr>
              <a:t>s last name and the year of</a:t>
            </a:r>
          </a:p>
          <a:p>
            <a:pPr eaLnBrk="1" hangingPunct="1"/>
            <a:r>
              <a:rPr lang="en-US" altLang="en-US" sz="2400">
                <a:latin typeface="Optima" pitchFamily="-84" charset="0"/>
              </a:rPr>
              <a:t>publication in parenthesis after a summary or a paraphrase.</a:t>
            </a:r>
          </a:p>
          <a:p>
            <a:pPr eaLnBrk="1" hangingPunct="1"/>
            <a:endParaRPr lang="en-US" altLang="en-US" sz="2400">
              <a:latin typeface="Optima" pitchFamily="-84" charset="0"/>
            </a:endParaRPr>
          </a:p>
          <a:p>
            <a:pPr eaLnBrk="1" hangingPunct="1"/>
            <a:r>
              <a:rPr lang="en-US" altLang="en-US" sz="2400">
                <a:latin typeface="Optima" pitchFamily="-84" charset="0"/>
              </a:rPr>
              <a:t>     </a:t>
            </a:r>
          </a:p>
        </p:txBody>
      </p:sp>
      <p:grpSp>
        <p:nvGrpSpPr>
          <p:cNvPr id="21507" name="Group 13"/>
          <p:cNvGrpSpPr>
            <a:grpSpLocks/>
          </p:cNvGrpSpPr>
          <p:nvPr/>
        </p:nvGrpSpPr>
        <p:grpSpPr bwMode="auto">
          <a:xfrm>
            <a:off x="4235450" y="215900"/>
            <a:ext cx="4975225" cy="1276350"/>
            <a:chOff x="4235019" y="215386"/>
            <a:chExt cx="4976270" cy="1277461"/>
          </a:xfrm>
        </p:grpSpPr>
        <p:grpSp>
          <p:nvGrpSpPr>
            <p:cNvPr id="21511" name="Group 5"/>
            <p:cNvGrpSpPr>
              <a:grpSpLocks/>
            </p:cNvGrpSpPr>
            <p:nvPr/>
          </p:nvGrpSpPr>
          <p:grpSpPr bwMode="auto">
            <a:xfrm>
              <a:off x="4235019" y="215386"/>
              <a:ext cx="4908981" cy="1277461"/>
              <a:chOff x="0" y="2220850"/>
              <a:chExt cx="9144000" cy="2762588"/>
            </a:xfrm>
          </p:grpSpPr>
          <p:sp>
            <p:nvSpPr>
              <p:cNvPr id="17" name="Rectangle 16"/>
              <p:cNvSpPr/>
              <p:nvPr/>
            </p:nvSpPr>
            <p:spPr>
              <a:xfrm>
                <a:off x="0" y="3193255"/>
                <a:ext cx="914511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1514" name="Picture 17"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2" name="TextBox 2"/>
            <p:cNvSpPr txBox="1">
              <a:spLocks noChangeArrowheads="1"/>
            </p:cNvSpPr>
            <p:nvPr/>
          </p:nvSpPr>
          <p:spPr bwMode="auto">
            <a:xfrm>
              <a:off x="6538763" y="641443"/>
              <a:ext cx="26725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 </a:t>
              </a:r>
            </a:p>
            <a:p>
              <a:pPr eaLnBrk="1" hangingPunct="1"/>
              <a:r>
                <a:rPr lang="en-US" altLang="en-US"/>
                <a:t>Summary or Paraphrase</a:t>
              </a:r>
            </a:p>
          </p:txBody>
        </p:sp>
      </p:grpSp>
      <p:grpSp>
        <p:nvGrpSpPr>
          <p:cNvPr id="21508" name="Group 9"/>
          <p:cNvGrpSpPr>
            <a:grpSpLocks/>
          </p:cNvGrpSpPr>
          <p:nvPr/>
        </p:nvGrpSpPr>
        <p:grpSpPr bwMode="auto">
          <a:xfrm>
            <a:off x="3101975" y="4559300"/>
            <a:ext cx="5537200" cy="1700213"/>
            <a:chOff x="3279775" y="4586288"/>
            <a:chExt cx="5537200" cy="1700212"/>
          </a:xfrm>
        </p:grpSpPr>
        <p:pic>
          <p:nvPicPr>
            <p:cNvPr id="21509" name="Picture 7"/>
            <p:cNvPicPr>
              <a:picLocks noChangeAspect="1" noChangeArrowheads="1"/>
            </p:cNvPicPr>
            <p:nvPr/>
          </p:nvPicPr>
          <p:blipFill>
            <a:blip r:embed="rId4">
              <a:extLst>
                <a:ext uri="{28A0092B-C50C-407E-A947-70E740481C1C}">
                  <a14:useLocalDpi xmlns:a14="http://schemas.microsoft.com/office/drawing/2010/main" val="0"/>
                </a:ext>
              </a:extLst>
            </a:blip>
            <a:srcRect l="28217" t="24075" r="42413" b="59229"/>
            <a:stretch>
              <a:fillRect/>
            </a:stretch>
          </p:blipFill>
          <p:spPr bwMode="auto">
            <a:xfrm>
              <a:off x="3279775" y="4586288"/>
              <a:ext cx="55372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19"/>
            <p:cNvSpPr/>
            <p:nvPr/>
          </p:nvSpPr>
          <p:spPr>
            <a:xfrm>
              <a:off x="6731000" y="5676900"/>
              <a:ext cx="1771650" cy="4095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5"/>
          <p:cNvSpPr txBox="1">
            <a:spLocks noChangeArrowheads="1"/>
          </p:cNvSpPr>
          <p:nvPr/>
        </p:nvSpPr>
        <p:spPr bwMode="auto">
          <a:xfrm>
            <a:off x="609600" y="221615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a:latin typeface="Optima" pitchFamily="-84" charset="0"/>
              </a:rPr>
              <a:t>Include the author</a:t>
            </a:r>
            <a:r>
              <a:rPr lang="en-US" altLang="en-US" sz="2400">
                <a:latin typeface="Optima" pitchFamily="-84" charset="0"/>
                <a:ea typeface="MS Mincho" panose="02020609040205080304" pitchFamily="49" charset="-128"/>
              </a:rPr>
              <a:t>’</a:t>
            </a:r>
            <a:r>
              <a:rPr lang="en-US" altLang="ja-JP" sz="2400">
                <a:latin typeface="Optima" pitchFamily="-84" charset="0"/>
                <a:ea typeface="MS Mincho" panose="02020609040205080304" pitchFamily="49" charset="-128"/>
              </a:rPr>
              <a:t>s name in the signal phrase, followed by the year of publication in parenthesis.</a:t>
            </a:r>
          </a:p>
          <a:p>
            <a:pPr eaLnBrk="1" hangingPunct="1"/>
            <a:endParaRPr lang="en-US" altLang="en-US" sz="2400">
              <a:latin typeface="Optima" pitchFamily="-84" charset="0"/>
            </a:endParaRPr>
          </a:p>
        </p:txBody>
      </p:sp>
      <p:grpSp>
        <p:nvGrpSpPr>
          <p:cNvPr id="22531" name="Group 7"/>
          <p:cNvGrpSpPr>
            <a:grpSpLocks/>
          </p:cNvGrpSpPr>
          <p:nvPr/>
        </p:nvGrpSpPr>
        <p:grpSpPr bwMode="auto">
          <a:xfrm>
            <a:off x="4235450" y="215900"/>
            <a:ext cx="4975225" cy="1276350"/>
            <a:chOff x="4235019" y="215386"/>
            <a:chExt cx="4976270" cy="1277461"/>
          </a:xfrm>
        </p:grpSpPr>
        <p:grpSp>
          <p:nvGrpSpPr>
            <p:cNvPr id="22535" name="Group 5"/>
            <p:cNvGrpSpPr>
              <a:grpSpLocks/>
            </p:cNvGrpSpPr>
            <p:nvPr/>
          </p:nvGrpSpPr>
          <p:grpSpPr bwMode="auto">
            <a:xfrm>
              <a:off x="4235019" y="215386"/>
              <a:ext cx="4908981" cy="1277461"/>
              <a:chOff x="0" y="2220850"/>
              <a:chExt cx="9144000" cy="2762588"/>
            </a:xfrm>
          </p:grpSpPr>
          <p:sp>
            <p:nvSpPr>
              <p:cNvPr id="11" name="Rectangle 10"/>
              <p:cNvSpPr/>
              <p:nvPr/>
            </p:nvSpPr>
            <p:spPr>
              <a:xfrm>
                <a:off x="0" y="3193255"/>
                <a:ext cx="914511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2538"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6" name="TextBox 2"/>
            <p:cNvSpPr txBox="1">
              <a:spLocks noChangeArrowheads="1"/>
            </p:cNvSpPr>
            <p:nvPr/>
          </p:nvSpPr>
          <p:spPr bwMode="auto">
            <a:xfrm>
              <a:off x="6538763" y="641443"/>
              <a:ext cx="26725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 </a:t>
              </a:r>
            </a:p>
            <a:p>
              <a:pPr eaLnBrk="1" hangingPunct="1"/>
              <a:r>
                <a:rPr lang="en-US" altLang="en-US"/>
                <a:t>Summary or Paraphrase</a:t>
              </a:r>
            </a:p>
          </p:txBody>
        </p:sp>
      </p:grpSp>
      <p:grpSp>
        <p:nvGrpSpPr>
          <p:cNvPr id="22532" name="Group 9"/>
          <p:cNvGrpSpPr>
            <a:grpSpLocks/>
          </p:cNvGrpSpPr>
          <p:nvPr/>
        </p:nvGrpSpPr>
        <p:grpSpPr bwMode="auto">
          <a:xfrm>
            <a:off x="3854450" y="3871913"/>
            <a:ext cx="4926013" cy="2565400"/>
            <a:chOff x="3854450" y="3871913"/>
            <a:chExt cx="4926013" cy="2565400"/>
          </a:xfrm>
        </p:grpSpPr>
        <p:pic>
          <p:nvPicPr>
            <p:cNvPr id="22533" name="Picture 7"/>
            <p:cNvPicPr>
              <a:picLocks noChangeAspect="1" noChangeArrowheads="1"/>
            </p:cNvPicPr>
            <p:nvPr/>
          </p:nvPicPr>
          <p:blipFill>
            <a:blip r:embed="rId4">
              <a:extLst>
                <a:ext uri="{28A0092B-C50C-407E-A947-70E740481C1C}">
                  <a14:useLocalDpi xmlns:a14="http://schemas.microsoft.com/office/drawing/2010/main" val="0"/>
                </a:ext>
              </a:extLst>
            </a:blip>
            <a:srcRect l="25594" t="24269" r="46609" b="48938"/>
            <a:stretch>
              <a:fillRect/>
            </a:stretch>
          </p:blipFill>
          <p:spPr bwMode="auto">
            <a:xfrm>
              <a:off x="3854450" y="3871913"/>
              <a:ext cx="492601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p:cNvSpPr/>
            <p:nvPr/>
          </p:nvSpPr>
          <p:spPr>
            <a:xfrm>
              <a:off x="3962400" y="4340225"/>
              <a:ext cx="4186238" cy="5873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5"/>
          <p:cNvSpPr txBox="1">
            <a:spLocks noChangeArrowheads="1"/>
          </p:cNvSpPr>
          <p:nvPr/>
        </p:nvSpPr>
        <p:spPr bwMode="auto">
          <a:xfrm>
            <a:off x="609600" y="221615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a:latin typeface="Optima" pitchFamily="-84" charset="0"/>
              </a:rPr>
              <a:t>When including the quotation in a summary/paraphrase, also provide a page number in parenthesis after the quotation:</a:t>
            </a:r>
          </a:p>
          <a:p>
            <a:pPr eaLnBrk="1" hangingPunct="1"/>
            <a:endParaRPr lang="en-US" altLang="en-US" sz="2400">
              <a:latin typeface="Optima" pitchFamily="-84" charset="0"/>
            </a:endParaRPr>
          </a:p>
        </p:txBody>
      </p:sp>
      <p:grpSp>
        <p:nvGrpSpPr>
          <p:cNvPr id="23555" name="Group 7"/>
          <p:cNvGrpSpPr>
            <a:grpSpLocks/>
          </p:cNvGrpSpPr>
          <p:nvPr/>
        </p:nvGrpSpPr>
        <p:grpSpPr bwMode="auto">
          <a:xfrm>
            <a:off x="4235450" y="215900"/>
            <a:ext cx="4975225" cy="1276350"/>
            <a:chOff x="4235019" y="215386"/>
            <a:chExt cx="4976270" cy="1277461"/>
          </a:xfrm>
        </p:grpSpPr>
        <p:grpSp>
          <p:nvGrpSpPr>
            <p:cNvPr id="23559" name="Group 5"/>
            <p:cNvGrpSpPr>
              <a:grpSpLocks/>
            </p:cNvGrpSpPr>
            <p:nvPr/>
          </p:nvGrpSpPr>
          <p:grpSpPr bwMode="auto">
            <a:xfrm>
              <a:off x="4235019" y="215386"/>
              <a:ext cx="4908981" cy="1277461"/>
              <a:chOff x="0" y="2220850"/>
              <a:chExt cx="9144000" cy="2762588"/>
            </a:xfrm>
          </p:grpSpPr>
          <p:sp>
            <p:nvSpPr>
              <p:cNvPr id="11" name="Rectangle 10"/>
              <p:cNvSpPr/>
              <p:nvPr/>
            </p:nvSpPr>
            <p:spPr>
              <a:xfrm>
                <a:off x="0" y="3193255"/>
                <a:ext cx="914511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3562"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60" name="TextBox 2"/>
            <p:cNvSpPr txBox="1">
              <a:spLocks noChangeArrowheads="1"/>
            </p:cNvSpPr>
            <p:nvPr/>
          </p:nvSpPr>
          <p:spPr bwMode="auto">
            <a:xfrm>
              <a:off x="6538763" y="641443"/>
              <a:ext cx="26725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 </a:t>
              </a:r>
            </a:p>
            <a:p>
              <a:pPr eaLnBrk="1" hangingPunct="1"/>
              <a:r>
                <a:rPr lang="en-US" altLang="en-US"/>
                <a:t>Summary or Paraphrase</a:t>
              </a:r>
            </a:p>
          </p:txBody>
        </p:sp>
      </p:grpSp>
      <p:grpSp>
        <p:nvGrpSpPr>
          <p:cNvPr id="23556" name="Group 9"/>
          <p:cNvGrpSpPr>
            <a:grpSpLocks/>
          </p:cNvGrpSpPr>
          <p:nvPr/>
        </p:nvGrpSpPr>
        <p:grpSpPr bwMode="auto">
          <a:xfrm>
            <a:off x="2906713" y="4505325"/>
            <a:ext cx="5703887" cy="1752600"/>
            <a:chOff x="2989263" y="4519613"/>
            <a:chExt cx="5703887" cy="1752600"/>
          </a:xfrm>
        </p:grpSpPr>
        <p:pic>
          <p:nvPicPr>
            <p:cNvPr id="23557" name="Picture 7"/>
            <p:cNvPicPr>
              <a:picLocks noChangeAspect="1" noChangeArrowheads="1"/>
            </p:cNvPicPr>
            <p:nvPr/>
          </p:nvPicPr>
          <p:blipFill>
            <a:blip r:embed="rId4">
              <a:extLst>
                <a:ext uri="{28A0092B-C50C-407E-A947-70E740481C1C}">
                  <a14:useLocalDpi xmlns:a14="http://schemas.microsoft.com/office/drawing/2010/main" val="0"/>
                </a:ext>
              </a:extLst>
            </a:blip>
            <a:srcRect l="24860" t="24075" r="45456" b="59035"/>
            <a:stretch>
              <a:fillRect/>
            </a:stretch>
          </p:blipFill>
          <p:spPr bwMode="auto">
            <a:xfrm>
              <a:off x="2989263" y="4519613"/>
              <a:ext cx="57038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p:cNvSpPr/>
            <p:nvPr/>
          </p:nvSpPr>
          <p:spPr>
            <a:xfrm>
              <a:off x="7015163" y="5649913"/>
              <a:ext cx="779462" cy="411163"/>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5"/>
          <p:cNvSpPr txBox="1">
            <a:spLocks noChangeArrowheads="1"/>
          </p:cNvSpPr>
          <p:nvPr/>
        </p:nvSpPr>
        <p:spPr bwMode="auto">
          <a:xfrm>
            <a:off x="377825" y="2052638"/>
            <a:ext cx="8534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itchFamily="-84" charset="0"/>
                <a:cs typeface="Tahoma" panose="020B0604030504040204" pitchFamily="34" charset="0"/>
              </a:rPr>
              <a:t>Introduce quotations with signal phrases, e.g.:</a:t>
            </a:r>
          </a:p>
          <a:p>
            <a:pPr eaLnBrk="1" hangingPunct="1"/>
            <a:endParaRPr lang="en-US" altLang="en-US" sz="2000">
              <a:latin typeface="Optima" pitchFamily="-84" charset="0"/>
              <a:cs typeface="Tahoma" panose="020B0604030504040204" pitchFamily="34" charset="0"/>
            </a:endParaRPr>
          </a:p>
          <a:p>
            <a:pPr eaLnBrk="1" hangingPunct="1"/>
            <a:r>
              <a:rPr lang="en-US" altLang="en-US" sz="2000">
                <a:solidFill>
                  <a:srgbClr val="0070C0"/>
                </a:solidFill>
                <a:latin typeface="Optima" pitchFamily="-84" charset="0"/>
                <a:cs typeface="Tahoma" panose="020B0604030504040204" pitchFamily="34" charset="0"/>
              </a:rPr>
              <a:t>		According to Xavier (2008), </a:t>
            </a:r>
            <a:r>
              <a:rPr lang="ja-JP" altLang="en-US" sz="2000">
                <a:solidFill>
                  <a:srgbClr val="0070C0"/>
                </a:solidFill>
                <a:latin typeface="Optima" pitchFamily="-84" charset="0"/>
                <a:ea typeface="MS Mincho" panose="02020609040205080304" pitchFamily="49" charset="-128"/>
                <a:cs typeface="Tahoma" panose="020B0604030504040204" pitchFamily="34" charset="0"/>
              </a:rPr>
              <a:t>“</a:t>
            </a:r>
            <a:r>
              <a:rPr lang="en-US" altLang="ja-JP" sz="2000">
                <a:solidFill>
                  <a:srgbClr val="0070C0"/>
                </a:solidFill>
                <a:latin typeface="Optima" pitchFamily="-84" charset="0"/>
                <a:cs typeface="Tahoma" panose="020B0604030504040204" pitchFamily="34" charset="0"/>
              </a:rPr>
              <a:t>….</a:t>
            </a:r>
            <a:r>
              <a:rPr lang="ja-JP" altLang="en-US" sz="2000">
                <a:solidFill>
                  <a:srgbClr val="0070C0"/>
                </a:solidFill>
                <a:latin typeface="Optima" pitchFamily="-84" charset="0"/>
                <a:ea typeface="MS Mincho" panose="02020609040205080304" pitchFamily="49" charset="-128"/>
              </a:rPr>
              <a:t>”</a:t>
            </a:r>
            <a:r>
              <a:rPr lang="en-US" altLang="ja-JP" sz="2000">
                <a:solidFill>
                  <a:srgbClr val="0070C0"/>
                </a:solidFill>
                <a:latin typeface="Optima" pitchFamily="-84" charset="0"/>
                <a:cs typeface="Tahoma" panose="020B0604030504040204" pitchFamily="34" charset="0"/>
              </a:rPr>
              <a:t> (p. 3).</a:t>
            </a:r>
          </a:p>
          <a:p>
            <a:pPr eaLnBrk="1" hangingPunct="1"/>
            <a:endParaRPr lang="en-US" altLang="en-US" sz="2000">
              <a:solidFill>
                <a:srgbClr val="0070C0"/>
              </a:solidFill>
              <a:latin typeface="Optima" pitchFamily="-84" charset="0"/>
              <a:cs typeface="Tahoma" panose="020B0604030504040204" pitchFamily="34" charset="0"/>
            </a:endParaRPr>
          </a:p>
          <a:p>
            <a:pPr eaLnBrk="1" hangingPunct="1"/>
            <a:r>
              <a:rPr lang="en-US" altLang="en-US" sz="2000">
                <a:solidFill>
                  <a:srgbClr val="0070C0"/>
                </a:solidFill>
                <a:latin typeface="Optima" pitchFamily="-84" charset="0"/>
                <a:cs typeface="Tahoma" panose="020B0604030504040204" pitchFamily="34" charset="0"/>
              </a:rPr>
              <a:t>		Xavier (2008) argued that </a:t>
            </a:r>
            <a:r>
              <a:rPr lang="ja-JP" altLang="en-US" sz="2000">
                <a:solidFill>
                  <a:srgbClr val="0070C0"/>
                </a:solidFill>
                <a:latin typeface="Optima" pitchFamily="-84" charset="0"/>
                <a:ea typeface="MS Mincho" panose="02020609040205080304" pitchFamily="49" charset="-128"/>
              </a:rPr>
              <a:t>“</a:t>
            </a:r>
            <a:r>
              <a:rPr lang="en-US" altLang="ja-JP" sz="2000">
                <a:solidFill>
                  <a:srgbClr val="0070C0"/>
                </a:solidFill>
                <a:latin typeface="Optima" pitchFamily="-84" charset="0"/>
                <a:cs typeface="Tahoma" panose="020B0604030504040204" pitchFamily="34" charset="0"/>
              </a:rPr>
              <a:t>……</a:t>
            </a:r>
            <a:r>
              <a:rPr lang="ja-JP" altLang="en-US" sz="2000">
                <a:solidFill>
                  <a:srgbClr val="0070C0"/>
                </a:solidFill>
                <a:latin typeface="Optima" pitchFamily="-84" charset="0"/>
                <a:ea typeface="MS Mincho" panose="02020609040205080304" pitchFamily="49" charset="-128"/>
              </a:rPr>
              <a:t>”</a:t>
            </a:r>
            <a:r>
              <a:rPr lang="en-US" altLang="ja-JP" sz="2000">
                <a:solidFill>
                  <a:srgbClr val="0070C0"/>
                </a:solidFill>
                <a:latin typeface="Optima" pitchFamily="-84" charset="0"/>
                <a:cs typeface="Tahoma" panose="020B0604030504040204" pitchFamily="34" charset="0"/>
              </a:rPr>
              <a:t> (p. 3).</a:t>
            </a:r>
          </a:p>
          <a:p>
            <a:pPr eaLnBrk="1" hangingPunct="1"/>
            <a:endParaRPr lang="en-US" altLang="en-US" sz="2000">
              <a:latin typeface="Optima" pitchFamily="-84" charset="0"/>
              <a:cs typeface="Tahoma" panose="020B0604030504040204" pitchFamily="34" charset="0"/>
            </a:endParaRPr>
          </a:p>
          <a:p>
            <a:pPr eaLnBrk="1" hangingPunct="1"/>
            <a:r>
              <a:rPr lang="en-US" altLang="en-US" sz="2000">
                <a:latin typeface="Optima" pitchFamily="-84" charset="0"/>
                <a:cs typeface="Tahoma" panose="020B0604030504040204" pitchFamily="34" charset="0"/>
              </a:rPr>
              <a:t>Use such signal verbs such as:</a:t>
            </a:r>
          </a:p>
          <a:p>
            <a:pPr eaLnBrk="1" hangingPunct="1"/>
            <a:endParaRPr lang="en-US" altLang="en-US" sz="2000">
              <a:solidFill>
                <a:srgbClr val="0070C0"/>
              </a:solidFill>
              <a:latin typeface="Optima" pitchFamily="-84" charset="0"/>
              <a:cs typeface="Tahoma" panose="020B0604030504040204" pitchFamily="34" charset="0"/>
            </a:endParaRPr>
          </a:p>
          <a:p>
            <a:pPr eaLnBrk="1" hangingPunct="1"/>
            <a:r>
              <a:rPr lang="en-US" altLang="en-US" sz="2000">
                <a:solidFill>
                  <a:srgbClr val="0070C0"/>
                </a:solidFill>
                <a:latin typeface="Optima" pitchFamily="-84" charset="0"/>
                <a:cs typeface="Tahoma" panose="020B0604030504040204" pitchFamily="34" charset="0"/>
              </a:rPr>
              <a:t>		acknowledged, contended, maintained,</a:t>
            </a:r>
          </a:p>
          <a:p>
            <a:pPr eaLnBrk="1" hangingPunct="1"/>
            <a:r>
              <a:rPr lang="en-US" altLang="en-US" sz="2000">
                <a:solidFill>
                  <a:srgbClr val="0070C0"/>
                </a:solidFill>
                <a:latin typeface="Optima" pitchFamily="-84" charset="0"/>
                <a:cs typeface="Tahoma" panose="020B0604030504040204" pitchFamily="34" charset="0"/>
              </a:rPr>
              <a:t>		responded, reported, argued, concluded, etc.</a:t>
            </a:r>
          </a:p>
          <a:p>
            <a:pPr eaLnBrk="1" hangingPunct="1"/>
            <a:endParaRPr lang="en-US" altLang="en-US" sz="2000">
              <a:latin typeface="Optima" pitchFamily="-84" charset="0"/>
              <a:cs typeface="Tahoma" panose="020B0604030504040204" pitchFamily="34" charset="0"/>
            </a:endParaRPr>
          </a:p>
          <a:p>
            <a:pPr eaLnBrk="1" hangingPunct="1"/>
            <a:r>
              <a:rPr lang="en-US" altLang="en-US" sz="2000">
                <a:latin typeface="Optima" pitchFamily="-84" charset="0"/>
                <a:cs typeface="Tahoma" panose="020B0604030504040204" pitchFamily="34" charset="0"/>
              </a:rPr>
              <a:t>Use the past tense or the present perfect tense of verbs in signal phrases when they discuss past events. </a:t>
            </a:r>
          </a:p>
          <a:p>
            <a:pPr eaLnBrk="1" hangingPunct="1"/>
            <a:endParaRPr lang="en-US" altLang="en-US" sz="2000">
              <a:latin typeface="Optima" pitchFamily="-84" charset="0"/>
              <a:cs typeface="Tahoma" panose="020B0604030504040204" pitchFamily="34" charset="0"/>
            </a:endParaRPr>
          </a:p>
        </p:txBody>
      </p:sp>
      <p:grpSp>
        <p:nvGrpSpPr>
          <p:cNvPr id="24579" name="Group 7"/>
          <p:cNvGrpSpPr>
            <a:grpSpLocks/>
          </p:cNvGrpSpPr>
          <p:nvPr/>
        </p:nvGrpSpPr>
        <p:grpSpPr bwMode="auto">
          <a:xfrm>
            <a:off x="4235450" y="215900"/>
            <a:ext cx="4908550" cy="1276350"/>
            <a:chOff x="4235019" y="215386"/>
            <a:chExt cx="4908981" cy="1277461"/>
          </a:xfrm>
        </p:grpSpPr>
        <p:grpSp>
          <p:nvGrpSpPr>
            <p:cNvPr id="24580" name="Group 5"/>
            <p:cNvGrpSpPr>
              <a:grpSpLocks/>
            </p:cNvGrpSpPr>
            <p:nvPr/>
          </p:nvGrpSpPr>
          <p:grpSpPr bwMode="auto">
            <a:xfrm>
              <a:off x="4235019" y="215386"/>
              <a:ext cx="4908981" cy="1277461"/>
              <a:chOff x="0" y="2220850"/>
              <a:chExt cx="9144000" cy="2762588"/>
            </a:xfrm>
          </p:grpSpPr>
          <p:sp>
            <p:nvSpPr>
              <p:cNvPr id="11" name="Rectangle 10"/>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4583"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1" name="TextBox 2"/>
            <p:cNvSpPr txBox="1">
              <a:spLocks noChangeArrowheads="1"/>
            </p:cNvSpPr>
            <p:nvPr/>
          </p:nvSpPr>
          <p:spPr bwMode="auto">
            <a:xfrm>
              <a:off x="7063413" y="641443"/>
              <a:ext cx="18614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Signal Words</a:t>
              </a: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5"/>
          <p:cNvSpPr txBox="1">
            <a:spLocks noChangeArrowheads="1"/>
          </p:cNvSpPr>
          <p:nvPr/>
        </p:nvSpPr>
        <p:spPr bwMode="auto">
          <a:xfrm>
            <a:off x="609600" y="2216150"/>
            <a:ext cx="853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itchFamily="-84" charset="0"/>
              </a:rPr>
              <a:t>When the parenthetical citation includes two or</a:t>
            </a:r>
          </a:p>
          <a:p>
            <a:pPr eaLnBrk="1" hangingPunct="1"/>
            <a:r>
              <a:rPr lang="en-US" altLang="en-US" sz="2000">
                <a:latin typeface="Optima" pitchFamily="-84" charset="0"/>
              </a:rPr>
              <a:t>more works, order them in the same way they appear in the reference list—the author’</a:t>
            </a:r>
            <a:r>
              <a:rPr lang="en-US" altLang="ja-JP" sz="2000">
                <a:latin typeface="Optima" pitchFamily="-84" charset="0"/>
                <a:ea typeface="MS Mincho" panose="02020609040205080304" pitchFamily="49" charset="-128"/>
              </a:rPr>
              <a:t>s name, the year of publication—separated by a </a:t>
            </a:r>
            <a:r>
              <a:rPr lang="en-US" altLang="en-US" sz="2000">
                <a:latin typeface="Optima" pitchFamily="-84" charset="0"/>
              </a:rPr>
              <a:t>semi-colon.</a:t>
            </a:r>
          </a:p>
        </p:txBody>
      </p:sp>
      <p:grpSp>
        <p:nvGrpSpPr>
          <p:cNvPr id="25603" name="Group 7"/>
          <p:cNvGrpSpPr>
            <a:grpSpLocks/>
          </p:cNvGrpSpPr>
          <p:nvPr/>
        </p:nvGrpSpPr>
        <p:grpSpPr bwMode="auto">
          <a:xfrm>
            <a:off x="4235450" y="215900"/>
            <a:ext cx="5026025" cy="1276350"/>
            <a:chOff x="4235019" y="215386"/>
            <a:chExt cx="5025783" cy="1277461"/>
          </a:xfrm>
        </p:grpSpPr>
        <p:grpSp>
          <p:nvGrpSpPr>
            <p:cNvPr id="25607" name="Group 5"/>
            <p:cNvGrpSpPr>
              <a:grpSpLocks/>
            </p:cNvGrpSpPr>
            <p:nvPr/>
          </p:nvGrpSpPr>
          <p:grpSpPr bwMode="auto">
            <a:xfrm>
              <a:off x="4235019" y="215386"/>
              <a:ext cx="4908981" cy="1277461"/>
              <a:chOff x="0" y="2220850"/>
              <a:chExt cx="9144000" cy="2762588"/>
            </a:xfrm>
          </p:grpSpPr>
          <p:sp>
            <p:nvSpPr>
              <p:cNvPr id="11" name="Rectangle 10"/>
              <p:cNvSpPr/>
              <p:nvPr/>
            </p:nvSpPr>
            <p:spPr>
              <a:xfrm>
                <a:off x="0" y="3193255"/>
                <a:ext cx="914275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5610"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8" name="TextBox 2"/>
            <p:cNvSpPr txBox="1">
              <a:spLocks noChangeArrowheads="1"/>
            </p:cNvSpPr>
            <p:nvPr/>
          </p:nvSpPr>
          <p:spPr bwMode="auto">
            <a:xfrm>
              <a:off x="7003453" y="641443"/>
              <a:ext cx="22573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Two or More Works</a:t>
              </a:r>
            </a:p>
          </p:txBody>
        </p:sp>
      </p:grpSp>
      <p:grpSp>
        <p:nvGrpSpPr>
          <p:cNvPr id="25604" name="Group 9"/>
          <p:cNvGrpSpPr>
            <a:grpSpLocks/>
          </p:cNvGrpSpPr>
          <p:nvPr/>
        </p:nvGrpSpPr>
        <p:grpSpPr bwMode="auto">
          <a:xfrm>
            <a:off x="2185988" y="5157788"/>
            <a:ext cx="6461125" cy="955675"/>
            <a:chOff x="2405063" y="5172075"/>
            <a:chExt cx="6461125" cy="955675"/>
          </a:xfrm>
        </p:grpSpPr>
        <p:pic>
          <p:nvPicPr>
            <p:cNvPr id="25605" name="Picture 7"/>
            <p:cNvPicPr>
              <a:picLocks noChangeAspect="1" noChangeArrowheads="1"/>
            </p:cNvPicPr>
            <p:nvPr/>
          </p:nvPicPr>
          <p:blipFill>
            <a:blip r:embed="rId4">
              <a:extLst>
                <a:ext uri="{28A0092B-C50C-407E-A947-70E740481C1C}">
                  <a14:useLocalDpi xmlns:a14="http://schemas.microsoft.com/office/drawing/2010/main" val="0"/>
                </a:ext>
              </a:extLst>
            </a:blip>
            <a:srcRect l="25488" t="43102" r="35490" b="46220"/>
            <a:stretch>
              <a:fillRect/>
            </a:stretch>
          </p:blipFill>
          <p:spPr bwMode="auto">
            <a:xfrm>
              <a:off x="2405063" y="5172075"/>
              <a:ext cx="64611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p:cNvSpPr/>
            <p:nvPr/>
          </p:nvSpPr>
          <p:spPr>
            <a:xfrm>
              <a:off x="2592388" y="5553075"/>
              <a:ext cx="2511425" cy="5746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5"/>
          <p:cNvSpPr txBox="1">
            <a:spLocks noChangeArrowheads="1"/>
          </p:cNvSpPr>
          <p:nvPr/>
        </p:nvSpPr>
        <p:spPr bwMode="auto">
          <a:xfrm>
            <a:off x="377825" y="1616075"/>
            <a:ext cx="85344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a:latin typeface="Optima" pitchFamily="-84" charset="0"/>
              </a:rPr>
              <a:t>When citing a work with two authors, use </a:t>
            </a:r>
          </a:p>
          <a:p>
            <a:pPr eaLnBrk="1" hangingPunct="1"/>
            <a:r>
              <a:rPr lang="en-US" altLang="en-US" sz="2400">
                <a:latin typeface="Optima" pitchFamily="-84" charset="0"/>
              </a:rPr>
              <a:t>	</a:t>
            </a:r>
            <a:r>
              <a:rPr lang="en-US" altLang="en-US" sz="2400" b="1">
                <a:latin typeface="Optima" pitchFamily="-84" charset="0"/>
              </a:rPr>
              <a:t>In the signal phrase</a:t>
            </a:r>
            <a:r>
              <a:rPr lang="en-US" altLang="en-US" sz="2400">
                <a:latin typeface="Optima" pitchFamily="-84" charset="0"/>
              </a:rPr>
              <a:t>,</a:t>
            </a:r>
            <a:r>
              <a:rPr lang="en-US" altLang="en-US" sz="2400" b="1">
                <a:latin typeface="Optima" pitchFamily="-84" charset="0"/>
              </a:rPr>
              <a:t> </a:t>
            </a:r>
            <a:r>
              <a:rPr lang="en-US" altLang="en-US" sz="2400">
                <a:latin typeface="Optima" pitchFamily="-84" charset="0"/>
              </a:rPr>
              <a:t>use “</a:t>
            </a:r>
            <a:r>
              <a:rPr lang="en-US" altLang="ja-JP" sz="2400">
                <a:latin typeface="Optima" pitchFamily="-84" charset="0"/>
                <a:ea typeface="MS Mincho" panose="02020609040205080304" pitchFamily="49" charset="-128"/>
              </a:rPr>
              <a:t>and” </a:t>
            </a:r>
            <a:r>
              <a:rPr lang="en-US" altLang="en-US" sz="2400">
                <a:latin typeface="Optima" pitchFamily="-84" charset="0"/>
              </a:rPr>
              <a:t>in between the authors’ 	</a:t>
            </a:r>
            <a:r>
              <a:rPr lang="en-US" altLang="ja-JP" sz="2400">
                <a:latin typeface="Optima" pitchFamily="-84" charset="0"/>
                <a:ea typeface="MS Mincho" panose="02020609040205080304" pitchFamily="49" charset="-128"/>
              </a:rPr>
              <a:t>names</a:t>
            </a:r>
          </a:p>
          <a:p>
            <a:pPr eaLnBrk="1" hangingPunct="1"/>
            <a:endParaRPr lang="en-US" altLang="ja-JP" sz="2400">
              <a:latin typeface="Optima" pitchFamily="-84" charset="0"/>
              <a:ea typeface="MS Mincho" panose="02020609040205080304" pitchFamily="49" charset="-128"/>
            </a:endParaRPr>
          </a:p>
          <a:p>
            <a:pPr eaLnBrk="1" hangingPunct="1"/>
            <a:endParaRPr lang="en-US" altLang="ja-JP" sz="2400">
              <a:latin typeface="Optima" pitchFamily="-84" charset="0"/>
              <a:ea typeface="MS Mincho" panose="02020609040205080304" pitchFamily="49" charset="-128"/>
            </a:endParaRPr>
          </a:p>
          <a:p>
            <a:pPr eaLnBrk="1" hangingPunct="1"/>
            <a:endParaRPr lang="en-US" altLang="ja-JP" sz="2400">
              <a:latin typeface="Optima" pitchFamily="-84" charset="0"/>
              <a:ea typeface="MS Mincho" panose="02020609040205080304" pitchFamily="49" charset="-128"/>
            </a:endParaRPr>
          </a:p>
          <a:p>
            <a:pPr eaLnBrk="1" hangingPunct="1"/>
            <a:endParaRPr lang="en-US" altLang="ja-JP" sz="2400">
              <a:latin typeface="Optima" pitchFamily="-84" charset="0"/>
              <a:ea typeface="MS Mincho" panose="02020609040205080304" pitchFamily="49" charset="-128"/>
            </a:endParaRPr>
          </a:p>
          <a:p>
            <a:pPr eaLnBrk="1" hangingPunct="1"/>
            <a:r>
              <a:rPr lang="en-US" altLang="ja-JP" sz="2400">
                <a:latin typeface="Optima" pitchFamily="-84" charset="0"/>
                <a:ea typeface="MS Mincho" panose="02020609040205080304" pitchFamily="49" charset="-128"/>
              </a:rPr>
              <a:t>	</a:t>
            </a:r>
            <a:r>
              <a:rPr lang="en-US" altLang="ja-JP" sz="2400" b="1">
                <a:latin typeface="Optima" pitchFamily="-84" charset="0"/>
                <a:ea typeface="MS Mincho" panose="02020609040205080304" pitchFamily="49" charset="-128"/>
              </a:rPr>
              <a:t>In parenthesis</a:t>
            </a:r>
            <a:r>
              <a:rPr lang="en-US" altLang="ja-JP" sz="2400">
                <a:latin typeface="Optima" pitchFamily="-84" charset="0"/>
                <a:ea typeface="MS Mincho" panose="02020609040205080304" pitchFamily="49" charset="-128"/>
              </a:rPr>
              <a:t>, use “&amp;” between names</a:t>
            </a:r>
            <a:endParaRPr lang="en-US" altLang="en-US" sz="2000">
              <a:latin typeface="Optima" pitchFamily="-84" charset="0"/>
            </a:endParaRPr>
          </a:p>
          <a:p>
            <a:pPr eaLnBrk="1" hangingPunct="1"/>
            <a:endParaRPr lang="en-US" altLang="en-US" sz="2000">
              <a:latin typeface="Optima" pitchFamily="-84" charset="0"/>
            </a:endParaRPr>
          </a:p>
        </p:txBody>
      </p:sp>
      <p:grpSp>
        <p:nvGrpSpPr>
          <p:cNvPr id="26627" name="Group 7"/>
          <p:cNvGrpSpPr>
            <a:grpSpLocks/>
          </p:cNvGrpSpPr>
          <p:nvPr/>
        </p:nvGrpSpPr>
        <p:grpSpPr bwMode="auto">
          <a:xfrm>
            <a:off x="4235450" y="215900"/>
            <a:ext cx="5049838" cy="1276350"/>
            <a:chOff x="4235019" y="215386"/>
            <a:chExt cx="5050963" cy="1277461"/>
          </a:xfrm>
        </p:grpSpPr>
        <p:grpSp>
          <p:nvGrpSpPr>
            <p:cNvPr id="26633" name="Group 5"/>
            <p:cNvGrpSpPr>
              <a:grpSpLocks/>
            </p:cNvGrpSpPr>
            <p:nvPr/>
          </p:nvGrpSpPr>
          <p:grpSpPr bwMode="auto">
            <a:xfrm>
              <a:off x="4235019" y="215386"/>
              <a:ext cx="4908981" cy="1277461"/>
              <a:chOff x="0" y="2220850"/>
              <a:chExt cx="9144000" cy="2762588"/>
            </a:xfrm>
          </p:grpSpPr>
          <p:sp>
            <p:nvSpPr>
              <p:cNvPr id="11" name="Rectangle 10"/>
              <p:cNvSpPr/>
              <p:nvPr/>
            </p:nvSpPr>
            <p:spPr>
              <a:xfrm>
                <a:off x="0" y="3193255"/>
                <a:ext cx="9145233"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6636"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34" name="TextBox 2"/>
            <p:cNvSpPr txBox="1">
              <a:spLocks noChangeArrowheads="1"/>
            </p:cNvSpPr>
            <p:nvPr/>
          </p:nvSpPr>
          <p:spPr bwMode="auto">
            <a:xfrm>
              <a:off x="6478803" y="641443"/>
              <a:ext cx="28071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Works with Two Authors</a:t>
              </a:r>
            </a:p>
          </p:txBody>
        </p:sp>
      </p:grpSp>
      <p:grpSp>
        <p:nvGrpSpPr>
          <p:cNvPr id="26628" name="Group 12"/>
          <p:cNvGrpSpPr>
            <a:grpSpLocks/>
          </p:cNvGrpSpPr>
          <p:nvPr/>
        </p:nvGrpSpPr>
        <p:grpSpPr bwMode="auto">
          <a:xfrm>
            <a:off x="3816350" y="2455863"/>
            <a:ext cx="4973638" cy="4046537"/>
            <a:chOff x="3938588" y="2455863"/>
            <a:chExt cx="4973637" cy="4046537"/>
          </a:xfrm>
        </p:grpSpPr>
        <p:pic>
          <p:nvPicPr>
            <p:cNvPr id="26629" name="Picture 7"/>
            <p:cNvPicPr>
              <a:picLocks noChangeAspect="1" noChangeArrowheads="1"/>
            </p:cNvPicPr>
            <p:nvPr/>
          </p:nvPicPr>
          <p:blipFill>
            <a:blip r:embed="rId4">
              <a:extLst>
                <a:ext uri="{28A0092B-C50C-407E-A947-70E740481C1C}">
                  <a14:useLocalDpi xmlns:a14="http://schemas.microsoft.com/office/drawing/2010/main" val="0"/>
                </a:ext>
              </a:extLst>
            </a:blip>
            <a:srcRect l="27061" t="24463" r="44931" b="59035"/>
            <a:stretch>
              <a:fillRect/>
            </a:stretch>
          </p:blipFill>
          <p:spPr bwMode="auto">
            <a:xfrm>
              <a:off x="3938588" y="2455863"/>
              <a:ext cx="497363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8"/>
            <p:cNvPicPr>
              <a:picLocks noChangeAspect="1" noChangeArrowheads="1"/>
            </p:cNvPicPr>
            <p:nvPr/>
          </p:nvPicPr>
          <p:blipFill>
            <a:blip r:embed="rId4">
              <a:extLst>
                <a:ext uri="{28A0092B-C50C-407E-A947-70E740481C1C}">
                  <a14:useLocalDpi xmlns:a14="http://schemas.microsoft.com/office/drawing/2010/main" val="0"/>
                </a:ext>
              </a:extLst>
            </a:blip>
            <a:srcRect l="27448" t="52087" r="45699" b="30244"/>
            <a:stretch>
              <a:fillRect/>
            </a:stretch>
          </p:blipFill>
          <p:spPr bwMode="auto">
            <a:xfrm>
              <a:off x="4075113" y="4846638"/>
              <a:ext cx="465931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p:cNvSpPr/>
            <p:nvPr/>
          </p:nvSpPr>
          <p:spPr>
            <a:xfrm>
              <a:off x="7588250" y="2552700"/>
              <a:ext cx="385762" cy="4095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Oval 15"/>
            <p:cNvSpPr/>
            <p:nvPr/>
          </p:nvSpPr>
          <p:spPr>
            <a:xfrm>
              <a:off x="8069262" y="5418138"/>
              <a:ext cx="454025" cy="396875"/>
            </a:xfrm>
            <a:prstGeom prst="ellipse">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5"/>
          <p:cNvSpPr txBox="1">
            <a:spLocks noChangeArrowheads="1"/>
          </p:cNvSpPr>
          <p:nvPr/>
        </p:nvSpPr>
        <p:spPr bwMode="auto">
          <a:xfrm>
            <a:off x="609600" y="2216150"/>
            <a:ext cx="8534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itchFamily="-84" charset="0"/>
                <a:cs typeface="Arial" panose="020B0604020202020204" pitchFamily="34" charset="0"/>
              </a:rPr>
              <a:t>When citing a work with three to five authors, identify all authors in the signal phrase or in parenthesis.</a:t>
            </a:r>
          </a:p>
          <a:p>
            <a:pPr eaLnBrk="1" hangingPunct="1"/>
            <a:endParaRPr lang="en-US" altLang="en-US" sz="2000">
              <a:latin typeface="Optima" pitchFamily="-84" charset="0"/>
              <a:cs typeface="Arial" panose="020B0604020202020204" pitchFamily="34" charset="0"/>
            </a:endParaRPr>
          </a:p>
          <a:p>
            <a:pPr eaLnBrk="1" hangingPunct="1"/>
            <a:r>
              <a:rPr lang="en-US" altLang="en-US" sz="2000">
                <a:solidFill>
                  <a:srgbClr val="0070C0"/>
                </a:solidFill>
                <a:latin typeface="Optima" pitchFamily="-84" charset="0"/>
                <a:cs typeface="Arial" panose="020B0604020202020204" pitchFamily="34" charset="0"/>
              </a:rPr>
              <a:t>		(Harklau, Siegal, &amp; Losey, 1999)</a:t>
            </a:r>
          </a:p>
          <a:p>
            <a:pPr eaLnBrk="1" hangingPunct="1"/>
            <a:endParaRPr lang="en-US" altLang="en-US" sz="2000">
              <a:latin typeface="Optima" pitchFamily="-84" charset="0"/>
              <a:cs typeface="Arial" panose="020B0604020202020204" pitchFamily="34" charset="0"/>
            </a:endParaRPr>
          </a:p>
          <a:p>
            <a:pPr eaLnBrk="1" hangingPunct="1"/>
            <a:r>
              <a:rPr lang="en-US" altLang="en-US" sz="2000">
                <a:latin typeface="Optima" pitchFamily="-84" charset="0"/>
                <a:cs typeface="Arial" panose="020B0604020202020204" pitchFamily="34" charset="0"/>
              </a:rPr>
              <a:t>In subsequent citations, only use the first author's last name followed by "et al." in the signal phrase or in parentheses.</a:t>
            </a:r>
          </a:p>
          <a:p>
            <a:pPr eaLnBrk="1" hangingPunct="1"/>
            <a:r>
              <a:rPr lang="en-US" altLang="en-US" sz="2000">
                <a:latin typeface="Optima" pitchFamily="-84" charset="0"/>
                <a:cs typeface="Arial" panose="020B0604020202020204" pitchFamily="34" charset="0"/>
              </a:rPr>
              <a:t>                 </a:t>
            </a:r>
          </a:p>
          <a:p>
            <a:pPr eaLnBrk="1" hangingPunct="1"/>
            <a:r>
              <a:rPr lang="en-US" altLang="en-US" sz="2000">
                <a:solidFill>
                  <a:srgbClr val="0070C0"/>
                </a:solidFill>
                <a:latin typeface="Optima" pitchFamily="-84" charset="0"/>
                <a:cs typeface="Arial" panose="020B0604020202020204" pitchFamily="34" charset="0"/>
              </a:rPr>
              <a:t>		(Harklau et al., 1993)</a:t>
            </a:r>
          </a:p>
          <a:p>
            <a:pPr eaLnBrk="1" hangingPunct="1"/>
            <a:endParaRPr lang="en-US" altLang="en-US" sz="2000">
              <a:latin typeface="Optima" pitchFamily="-84" charset="0"/>
              <a:cs typeface="Arial" panose="020B0604020202020204" pitchFamily="34" charset="0"/>
            </a:endParaRPr>
          </a:p>
        </p:txBody>
      </p:sp>
      <p:grpSp>
        <p:nvGrpSpPr>
          <p:cNvPr id="27651" name="Group 7"/>
          <p:cNvGrpSpPr>
            <a:grpSpLocks/>
          </p:cNvGrpSpPr>
          <p:nvPr/>
        </p:nvGrpSpPr>
        <p:grpSpPr bwMode="auto">
          <a:xfrm>
            <a:off x="4235450" y="215900"/>
            <a:ext cx="5032375" cy="1276350"/>
            <a:chOff x="4235019" y="215386"/>
            <a:chExt cx="5033588" cy="1277461"/>
          </a:xfrm>
        </p:grpSpPr>
        <p:grpSp>
          <p:nvGrpSpPr>
            <p:cNvPr id="27652" name="Group 5"/>
            <p:cNvGrpSpPr>
              <a:grpSpLocks/>
            </p:cNvGrpSpPr>
            <p:nvPr/>
          </p:nvGrpSpPr>
          <p:grpSpPr bwMode="auto">
            <a:xfrm>
              <a:off x="4235019" y="215386"/>
              <a:ext cx="4908981" cy="1277461"/>
              <a:chOff x="0" y="2220850"/>
              <a:chExt cx="9144000" cy="2762588"/>
            </a:xfrm>
          </p:grpSpPr>
          <p:sp>
            <p:nvSpPr>
              <p:cNvPr id="11" name="Rectangle 10"/>
              <p:cNvSpPr/>
              <p:nvPr/>
            </p:nvSpPr>
            <p:spPr>
              <a:xfrm>
                <a:off x="0" y="3193255"/>
                <a:ext cx="914540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7655"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TextBox 2"/>
            <p:cNvSpPr txBox="1">
              <a:spLocks noChangeArrowheads="1"/>
            </p:cNvSpPr>
            <p:nvPr/>
          </p:nvSpPr>
          <p:spPr bwMode="auto">
            <a:xfrm>
              <a:off x="6613713" y="641443"/>
              <a:ext cx="26548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Works with 3-5 Authors</a:t>
              </a:r>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5"/>
          <p:cNvSpPr txBox="1">
            <a:spLocks noChangeArrowheads="1"/>
          </p:cNvSpPr>
          <p:nvPr/>
        </p:nvSpPr>
        <p:spPr bwMode="auto">
          <a:xfrm>
            <a:off x="609600" y="2216150"/>
            <a:ext cx="8534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itchFamily="-84" charset="0"/>
              </a:rPr>
              <a:t>When citing a work with six and more authors, identify the first author</a:t>
            </a:r>
            <a:r>
              <a:rPr lang="en-US" altLang="en-US" sz="2000">
                <a:latin typeface="Optima" pitchFamily="-84" charset="0"/>
                <a:ea typeface="MS Mincho" panose="02020609040205080304" pitchFamily="49" charset="-128"/>
              </a:rPr>
              <a:t>’</a:t>
            </a:r>
            <a:r>
              <a:rPr lang="en-US" altLang="ja-JP" sz="2000">
                <a:latin typeface="Optima" pitchFamily="-84" charset="0"/>
                <a:ea typeface="MS Mincho" panose="02020609040205080304" pitchFamily="49" charset="-128"/>
              </a:rPr>
              <a:t>s name followed by  “et al.”</a:t>
            </a:r>
            <a:endParaRPr lang="en-US" altLang="ja-JP" sz="2400">
              <a:latin typeface="Optima" pitchFamily="-84" charset="0"/>
              <a:ea typeface="MS Mincho" panose="02020609040205080304" pitchFamily="49" charset="-128"/>
            </a:endParaRPr>
          </a:p>
          <a:p>
            <a:pPr eaLnBrk="1" hangingPunct="1"/>
            <a:endParaRPr lang="en-US" altLang="en-US" sz="2400">
              <a:latin typeface="Optima" pitchFamily="-84" charset="0"/>
            </a:endParaRPr>
          </a:p>
          <a:p>
            <a:pPr eaLnBrk="1" hangingPunct="1"/>
            <a:r>
              <a:rPr lang="en-US" altLang="en-US" sz="2000">
                <a:solidFill>
                  <a:srgbClr val="0070C0"/>
                </a:solidFill>
                <a:latin typeface="Optima" pitchFamily="-84" charset="0"/>
              </a:rPr>
              <a:t>		Smith et al. (2006) maintained that….</a:t>
            </a:r>
          </a:p>
          <a:p>
            <a:pPr eaLnBrk="1" hangingPunct="1"/>
            <a:r>
              <a:rPr lang="en-US" altLang="en-US" sz="2000">
                <a:solidFill>
                  <a:srgbClr val="0070C0"/>
                </a:solidFill>
                <a:latin typeface="Optima" pitchFamily="-84" charset="0"/>
              </a:rPr>
              <a:t>               </a:t>
            </a:r>
          </a:p>
          <a:p>
            <a:pPr eaLnBrk="1" hangingPunct="1"/>
            <a:r>
              <a:rPr lang="en-US" altLang="en-US" sz="2000">
                <a:solidFill>
                  <a:srgbClr val="0070C0"/>
                </a:solidFill>
                <a:latin typeface="Optima" pitchFamily="-84" charset="0"/>
              </a:rPr>
              <a:t>		(Smith et al., 2006) </a:t>
            </a:r>
          </a:p>
          <a:p>
            <a:pPr eaLnBrk="1" hangingPunct="1"/>
            <a:endParaRPr lang="en-US" altLang="en-US" sz="2000">
              <a:latin typeface="Optima" pitchFamily="-84" charset="0"/>
            </a:endParaRPr>
          </a:p>
          <a:p>
            <a:pPr eaLnBrk="1" hangingPunct="1"/>
            <a:endParaRPr lang="en-US" altLang="en-US" sz="2000">
              <a:latin typeface="Optima" pitchFamily="-84" charset="0"/>
            </a:endParaRPr>
          </a:p>
        </p:txBody>
      </p:sp>
      <p:grpSp>
        <p:nvGrpSpPr>
          <p:cNvPr id="28675" name="Group 7"/>
          <p:cNvGrpSpPr>
            <a:grpSpLocks/>
          </p:cNvGrpSpPr>
          <p:nvPr/>
        </p:nvGrpSpPr>
        <p:grpSpPr bwMode="auto">
          <a:xfrm>
            <a:off x="4235450" y="215900"/>
            <a:ext cx="5010150" cy="1276350"/>
            <a:chOff x="4235019" y="215386"/>
            <a:chExt cx="5010668" cy="1277461"/>
          </a:xfrm>
        </p:grpSpPr>
        <p:grpSp>
          <p:nvGrpSpPr>
            <p:cNvPr id="28676" name="Group 5"/>
            <p:cNvGrpSpPr>
              <a:grpSpLocks/>
            </p:cNvGrpSpPr>
            <p:nvPr/>
          </p:nvGrpSpPr>
          <p:grpSpPr bwMode="auto">
            <a:xfrm>
              <a:off x="4235019" y="215386"/>
              <a:ext cx="4908981" cy="1277461"/>
              <a:chOff x="0" y="2220850"/>
              <a:chExt cx="9144000" cy="2762588"/>
            </a:xfrm>
          </p:grpSpPr>
          <p:sp>
            <p:nvSpPr>
              <p:cNvPr id="11" name="Rectangle 10"/>
              <p:cNvSpPr/>
              <p:nvPr/>
            </p:nvSpPr>
            <p:spPr>
              <a:xfrm>
                <a:off x="0" y="3193255"/>
                <a:ext cx="9144142"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8679"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77" name="TextBox 2"/>
            <p:cNvSpPr txBox="1">
              <a:spLocks noChangeArrowheads="1"/>
            </p:cNvSpPr>
            <p:nvPr/>
          </p:nvSpPr>
          <p:spPr bwMode="auto">
            <a:xfrm>
              <a:off x="6643693" y="641443"/>
              <a:ext cx="26019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Works with 6+ Authors</a:t>
              </a:r>
            </a:p>
          </p:txBody>
        </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5"/>
          <p:cNvSpPr txBox="1">
            <a:spLocks noChangeArrowheads="1"/>
          </p:cNvSpPr>
          <p:nvPr/>
        </p:nvSpPr>
        <p:spPr bwMode="auto">
          <a:xfrm>
            <a:off x="609600" y="2216150"/>
            <a:ext cx="85344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a:latin typeface="Optima" pitchFamily="-84" charset="0"/>
              </a:rPr>
              <a:t>When citing a work of unknown author:</a:t>
            </a:r>
          </a:p>
          <a:p>
            <a:pPr eaLnBrk="1" hangingPunct="1">
              <a:buFont typeface="Arial" panose="020B0604020202020204" pitchFamily="34" charset="0"/>
              <a:buChar char="•"/>
            </a:pPr>
            <a:r>
              <a:rPr lang="en-US" altLang="en-US" sz="2000">
                <a:latin typeface="Optima" pitchFamily="-84" charset="0"/>
              </a:rPr>
              <a:t>use the source’</a:t>
            </a:r>
            <a:r>
              <a:rPr lang="en-US" altLang="ja-JP" sz="2000">
                <a:latin typeface="Optima" pitchFamily="-84" charset="0"/>
                <a:ea typeface="MS Mincho" panose="02020609040205080304" pitchFamily="49" charset="-128"/>
              </a:rPr>
              <a:t>s full title in the signal phrase</a:t>
            </a:r>
          </a:p>
          <a:p>
            <a:pPr eaLnBrk="1" hangingPunct="1">
              <a:buFont typeface="Arial" panose="020B0604020202020204" pitchFamily="34" charset="0"/>
              <a:buChar char="•"/>
            </a:pPr>
            <a:r>
              <a:rPr lang="en-US" altLang="ja-JP" sz="2000">
                <a:latin typeface="Optima" pitchFamily="-84" charset="0"/>
                <a:ea typeface="MS Mincho" panose="02020609040205080304" pitchFamily="49" charset="-128"/>
              </a:rPr>
              <a:t>cite the first word of the title followed by the year of publication in parenthesis. </a:t>
            </a:r>
          </a:p>
          <a:p>
            <a:pPr eaLnBrk="1" hangingPunct="1"/>
            <a:endParaRPr lang="en-US" altLang="ja-JP" sz="2000">
              <a:latin typeface="Optima" pitchFamily="-84" charset="0"/>
              <a:ea typeface="MS Mincho" panose="02020609040205080304" pitchFamily="49" charset="-128"/>
            </a:endParaRPr>
          </a:p>
          <a:p>
            <a:pPr eaLnBrk="1" hangingPunct="1"/>
            <a:r>
              <a:rPr lang="en-US" altLang="en-US" sz="2000">
                <a:solidFill>
                  <a:srgbClr val="0070C0"/>
                </a:solidFill>
                <a:latin typeface="Optima" pitchFamily="-84" charset="0"/>
              </a:rPr>
              <a:t>	According to </a:t>
            </a:r>
            <a:r>
              <a:rPr lang="en-US" altLang="en-US" sz="2000">
                <a:solidFill>
                  <a:srgbClr val="0070C0"/>
                </a:solidFill>
                <a:latin typeface="Optima" pitchFamily="-84" charset="0"/>
                <a:ea typeface="MS Mincho" panose="02020609040205080304" pitchFamily="49" charset="-128"/>
              </a:rPr>
              <a:t>“</a:t>
            </a:r>
            <a:r>
              <a:rPr lang="en-US" altLang="ja-JP" sz="2000">
                <a:solidFill>
                  <a:srgbClr val="0070C0"/>
                </a:solidFill>
                <a:latin typeface="Optima" pitchFamily="-84" charset="0"/>
                <a:ea typeface="MS Mincho" panose="02020609040205080304" pitchFamily="49" charset="-128"/>
              </a:rPr>
              <a:t>Indiana Joins Federal </a:t>
            </a:r>
            <a:r>
              <a:rPr lang="en-US" altLang="en-US" sz="2000">
                <a:solidFill>
                  <a:srgbClr val="0070C0"/>
                </a:solidFill>
                <a:latin typeface="Optima" pitchFamily="-84" charset="0"/>
              </a:rPr>
              <a:t>Accountability System</a:t>
            </a:r>
            <a:r>
              <a:rPr lang="en-US" altLang="en-US" sz="2000">
                <a:solidFill>
                  <a:srgbClr val="0070C0"/>
                </a:solidFill>
                <a:latin typeface="Optima" pitchFamily="-84" charset="0"/>
                <a:ea typeface="MS Mincho" panose="02020609040205080304" pitchFamily="49" charset="-128"/>
              </a:rPr>
              <a:t>” </a:t>
            </a:r>
            <a:r>
              <a:rPr lang="en-US" altLang="ja-JP" sz="2000">
                <a:solidFill>
                  <a:srgbClr val="0070C0"/>
                </a:solidFill>
                <a:latin typeface="Optima" pitchFamily="-84" charset="0"/>
                <a:ea typeface="MS Mincho" panose="02020609040205080304" pitchFamily="49" charset="-128"/>
              </a:rPr>
              <a:t>(2008)</a:t>
            </a:r>
          </a:p>
          <a:p>
            <a:pPr algn="ctr" eaLnBrk="1" hangingPunct="1"/>
            <a:r>
              <a:rPr lang="en-US" altLang="en-US" sz="2000">
                <a:solidFill>
                  <a:srgbClr val="0070C0"/>
                </a:solidFill>
                <a:latin typeface="Optima" pitchFamily="-84" charset="0"/>
              </a:rPr>
              <a:t>OR</a:t>
            </a:r>
          </a:p>
          <a:p>
            <a:pPr eaLnBrk="1" hangingPunct="1"/>
            <a:r>
              <a:rPr lang="en-US" altLang="en-US" sz="2000">
                <a:solidFill>
                  <a:srgbClr val="0070C0"/>
                </a:solidFill>
                <a:latin typeface="Optima" pitchFamily="-84" charset="0"/>
              </a:rPr>
              <a:t>	(“</a:t>
            </a:r>
            <a:r>
              <a:rPr lang="en-US" altLang="ja-JP" sz="2000">
                <a:solidFill>
                  <a:srgbClr val="0070C0"/>
                </a:solidFill>
                <a:latin typeface="Optima" pitchFamily="-84" charset="0"/>
                <a:ea typeface="MS Mincho" panose="02020609040205080304" pitchFamily="49" charset="-128"/>
              </a:rPr>
              <a:t>Indiana,” 2008)</a:t>
            </a:r>
            <a:endParaRPr lang="en-US" altLang="ja-JP" sz="2000">
              <a:latin typeface="Optima" pitchFamily="-84" charset="0"/>
              <a:ea typeface="MS Mincho" panose="02020609040205080304" pitchFamily="49" charset="-128"/>
            </a:endParaRPr>
          </a:p>
          <a:p>
            <a:pPr eaLnBrk="1" hangingPunct="1"/>
            <a:endParaRPr lang="en-US" altLang="ja-JP" sz="2000">
              <a:latin typeface="Optima" pitchFamily="-84" charset="0"/>
              <a:ea typeface="MS Mincho" panose="02020609040205080304" pitchFamily="49" charset="-128"/>
            </a:endParaRPr>
          </a:p>
          <a:p>
            <a:pPr eaLnBrk="1" hangingPunct="1"/>
            <a:r>
              <a:rPr lang="en-US" altLang="ja-JP" sz="2000">
                <a:latin typeface="Optima" pitchFamily="-84" charset="0"/>
                <a:ea typeface="MS Mincho" panose="02020609040205080304" pitchFamily="49" charset="-128"/>
              </a:rPr>
              <a:t>Titles:</a:t>
            </a:r>
          </a:p>
          <a:p>
            <a:pPr eaLnBrk="1" hangingPunct="1"/>
            <a:r>
              <a:rPr lang="en-US" altLang="ja-JP" sz="2000">
                <a:latin typeface="Optima" pitchFamily="-84" charset="0"/>
                <a:ea typeface="MS Mincho" panose="02020609040205080304" pitchFamily="49" charset="-128"/>
              </a:rPr>
              <a:t>	Articles and Chapters = “ ”</a:t>
            </a:r>
          </a:p>
          <a:p>
            <a:pPr eaLnBrk="1" hangingPunct="1"/>
            <a:r>
              <a:rPr lang="en-US" altLang="ja-JP" sz="2000">
                <a:latin typeface="Optima" pitchFamily="-84" charset="0"/>
                <a:ea typeface="MS Mincho" panose="02020609040205080304" pitchFamily="49" charset="-128"/>
              </a:rPr>
              <a:t>	Books and Reports = </a:t>
            </a:r>
            <a:r>
              <a:rPr lang="en-US" altLang="ja-JP" sz="2000" i="1">
                <a:latin typeface="Optima" pitchFamily="-84" charset="0"/>
                <a:ea typeface="MS Mincho" panose="02020609040205080304" pitchFamily="49" charset="-128"/>
              </a:rPr>
              <a:t>italicize</a:t>
            </a:r>
          </a:p>
          <a:p>
            <a:pPr eaLnBrk="1" hangingPunct="1"/>
            <a:endParaRPr lang="en-US" altLang="en-US" sz="2000">
              <a:latin typeface="Optima" pitchFamily="-84" charset="0"/>
            </a:endParaRPr>
          </a:p>
        </p:txBody>
      </p:sp>
      <p:grpSp>
        <p:nvGrpSpPr>
          <p:cNvPr id="29699" name="Group 7"/>
          <p:cNvGrpSpPr>
            <a:grpSpLocks/>
          </p:cNvGrpSpPr>
          <p:nvPr/>
        </p:nvGrpSpPr>
        <p:grpSpPr bwMode="auto">
          <a:xfrm>
            <a:off x="4235450" y="215900"/>
            <a:ext cx="4908550" cy="1276350"/>
            <a:chOff x="4235019" y="215386"/>
            <a:chExt cx="4908981" cy="1277461"/>
          </a:xfrm>
        </p:grpSpPr>
        <p:grpSp>
          <p:nvGrpSpPr>
            <p:cNvPr id="29700" name="Group 5"/>
            <p:cNvGrpSpPr>
              <a:grpSpLocks/>
            </p:cNvGrpSpPr>
            <p:nvPr/>
          </p:nvGrpSpPr>
          <p:grpSpPr bwMode="auto">
            <a:xfrm>
              <a:off x="4235019" y="215386"/>
              <a:ext cx="4908981" cy="1277461"/>
              <a:chOff x="0" y="2220850"/>
              <a:chExt cx="9144000" cy="2762588"/>
            </a:xfrm>
          </p:grpSpPr>
          <p:sp>
            <p:nvSpPr>
              <p:cNvPr id="11" name="Rectangle 10"/>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9703"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1" name="TextBox 2"/>
            <p:cNvSpPr txBox="1">
              <a:spLocks noChangeArrowheads="1"/>
            </p:cNvSpPr>
            <p:nvPr/>
          </p:nvSpPr>
          <p:spPr bwMode="auto">
            <a:xfrm>
              <a:off x="7063413" y="641443"/>
              <a:ext cx="20201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Unknown Author</a:t>
              </a:r>
            </a:p>
          </p:txBody>
        </p:sp>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5"/>
          <p:cNvSpPr txBox="1">
            <a:spLocks noChangeArrowheads="1"/>
          </p:cNvSpPr>
          <p:nvPr/>
        </p:nvSpPr>
        <p:spPr bwMode="auto">
          <a:xfrm>
            <a:off x="390525" y="1574800"/>
            <a:ext cx="853440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a:latin typeface="Optima" pitchFamily="-84" charset="0"/>
              </a:rPr>
              <a:t>When citing an organization:</a:t>
            </a:r>
          </a:p>
          <a:p>
            <a:pPr eaLnBrk="1" hangingPunct="1"/>
            <a:endParaRPr lang="en-US" altLang="en-US" sz="2000" b="1">
              <a:latin typeface="Optima" pitchFamily="-84" charset="0"/>
            </a:endParaRPr>
          </a:p>
          <a:p>
            <a:pPr eaLnBrk="1" hangingPunct="1">
              <a:buFont typeface="Arial" panose="020B0604020202020204" pitchFamily="34" charset="0"/>
              <a:buChar char="•"/>
            </a:pPr>
            <a:r>
              <a:rPr lang="en-US" altLang="en-US" sz="2000">
                <a:latin typeface="Optima" pitchFamily="-84" charset="0"/>
              </a:rPr>
              <a:t>mention the organization the first time you cite the source in the signal phrase or the parenthetical citation.</a:t>
            </a:r>
          </a:p>
          <a:p>
            <a:pPr eaLnBrk="1" hangingPunct="1">
              <a:buFont typeface="Arial" panose="020B0604020202020204" pitchFamily="34" charset="0"/>
              <a:buChar char="•"/>
            </a:pPr>
            <a:endParaRPr lang="en-US" altLang="en-US" sz="2000">
              <a:latin typeface="Optima" pitchFamily="-84" charset="0"/>
            </a:endParaRPr>
          </a:p>
          <a:p>
            <a:pPr eaLnBrk="1" hangingPunct="1">
              <a:buFont typeface="Arial" panose="020B0604020202020204" pitchFamily="34" charset="0"/>
              <a:buChar char="•"/>
            </a:pPr>
            <a:endParaRPr lang="en-US" altLang="en-US" sz="2000">
              <a:latin typeface="Optima" pitchFamily="-84" charset="0"/>
            </a:endParaRPr>
          </a:p>
          <a:p>
            <a:pPr eaLnBrk="1" hangingPunct="1">
              <a:buFont typeface="Arial" panose="020B0604020202020204" pitchFamily="34" charset="0"/>
              <a:buChar char="•"/>
            </a:pPr>
            <a:endParaRPr lang="en-US" altLang="en-US" sz="2000">
              <a:latin typeface="Optima" pitchFamily="-84" charset="0"/>
            </a:endParaRPr>
          </a:p>
          <a:p>
            <a:pPr eaLnBrk="1" hangingPunct="1">
              <a:buFont typeface="Arial" panose="020B0604020202020204" pitchFamily="34" charset="0"/>
              <a:buChar char="•"/>
            </a:pPr>
            <a:endParaRPr lang="en-US" altLang="en-US" sz="2000">
              <a:latin typeface="Optima" pitchFamily="-84" charset="0"/>
            </a:endParaRPr>
          </a:p>
          <a:p>
            <a:pPr eaLnBrk="1" hangingPunct="1">
              <a:buFont typeface="Arial" panose="020B0604020202020204" pitchFamily="34" charset="0"/>
              <a:buChar char="•"/>
            </a:pPr>
            <a:endParaRPr lang="en-US" altLang="en-US" sz="2000">
              <a:latin typeface="Optima" pitchFamily="-84" charset="0"/>
            </a:endParaRPr>
          </a:p>
          <a:p>
            <a:pPr eaLnBrk="1" hangingPunct="1">
              <a:buFont typeface="Arial" panose="020B0604020202020204" pitchFamily="34" charset="0"/>
              <a:buChar char="•"/>
            </a:pPr>
            <a:r>
              <a:rPr lang="en-US" altLang="en-US" sz="2000">
                <a:latin typeface="Optima" pitchFamily="-84" charset="0"/>
              </a:rPr>
              <a:t>If the organization has a well-known abbreviation, include the abbreviation in brackets the first time the source is cited and then use only the abbreviation in later citations.</a:t>
            </a:r>
          </a:p>
          <a:p>
            <a:pPr eaLnBrk="1" hangingPunct="1"/>
            <a:endParaRPr lang="en-US" altLang="en-US" sz="2000">
              <a:latin typeface="Optima" pitchFamily="-84" charset="0"/>
            </a:endParaRPr>
          </a:p>
        </p:txBody>
      </p:sp>
      <p:grpSp>
        <p:nvGrpSpPr>
          <p:cNvPr id="30723" name="Group 7"/>
          <p:cNvGrpSpPr>
            <a:grpSpLocks/>
          </p:cNvGrpSpPr>
          <p:nvPr/>
        </p:nvGrpSpPr>
        <p:grpSpPr bwMode="auto">
          <a:xfrm>
            <a:off x="4235450" y="215900"/>
            <a:ext cx="4908550" cy="1276350"/>
            <a:chOff x="4235019" y="215386"/>
            <a:chExt cx="4908981" cy="1277461"/>
          </a:xfrm>
        </p:grpSpPr>
        <p:grpSp>
          <p:nvGrpSpPr>
            <p:cNvPr id="30726" name="Group 5"/>
            <p:cNvGrpSpPr>
              <a:grpSpLocks/>
            </p:cNvGrpSpPr>
            <p:nvPr/>
          </p:nvGrpSpPr>
          <p:grpSpPr bwMode="auto">
            <a:xfrm>
              <a:off x="4235019" y="215386"/>
              <a:ext cx="4908981" cy="1277461"/>
              <a:chOff x="0" y="2220850"/>
              <a:chExt cx="9144000" cy="2762588"/>
            </a:xfrm>
          </p:grpSpPr>
          <p:sp>
            <p:nvSpPr>
              <p:cNvPr id="11" name="Rectangle 10"/>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0729"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7" name="TextBox 2"/>
            <p:cNvSpPr txBox="1">
              <a:spLocks noChangeArrowheads="1"/>
            </p:cNvSpPr>
            <p:nvPr/>
          </p:nvSpPr>
          <p:spPr bwMode="auto">
            <a:xfrm>
              <a:off x="7063413" y="641443"/>
              <a:ext cx="18614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Organization</a:t>
              </a:r>
            </a:p>
          </p:txBody>
        </p:sp>
      </p:grpSp>
      <p:pic>
        <p:nvPicPr>
          <p:cNvPr id="30724" name="Picture 7"/>
          <p:cNvPicPr>
            <a:picLocks noChangeAspect="1" noChangeArrowheads="1"/>
          </p:cNvPicPr>
          <p:nvPr/>
        </p:nvPicPr>
        <p:blipFill>
          <a:blip r:embed="rId4">
            <a:extLst>
              <a:ext uri="{28A0092B-C50C-407E-A947-70E740481C1C}">
                <a14:useLocalDpi xmlns:a14="http://schemas.microsoft.com/office/drawing/2010/main" val="0"/>
              </a:ext>
            </a:extLst>
          </a:blip>
          <a:srcRect l="24229" t="25046" r="47134" b="62917"/>
          <a:stretch>
            <a:fillRect/>
          </a:stretch>
        </p:blipFill>
        <p:spPr bwMode="auto">
          <a:xfrm>
            <a:off x="4071938" y="2979738"/>
            <a:ext cx="48672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7"/>
          <p:cNvPicPr>
            <a:picLocks noChangeAspect="1" noChangeArrowheads="1"/>
          </p:cNvPicPr>
          <p:nvPr/>
        </p:nvPicPr>
        <p:blipFill>
          <a:blip r:embed="rId4">
            <a:extLst>
              <a:ext uri="{28A0092B-C50C-407E-A947-70E740481C1C}">
                <a14:useLocalDpi xmlns:a14="http://schemas.microsoft.com/office/drawing/2010/main" val="0"/>
              </a:ext>
            </a:extLst>
          </a:blip>
          <a:srcRect l="24229" t="36662" r="47134" b="47191"/>
          <a:stretch>
            <a:fillRect/>
          </a:stretch>
        </p:blipFill>
        <p:spPr bwMode="auto">
          <a:xfrm>
            <a:off x="4057650" y="5340350"/>
            <a:ext cx="4935538"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5"/>
          <p:cNvSpPr txBox="1">
            <a:spLocks noChangeArrowheads="1"/>
          </p:cNvSpPr>
          <p:nvPr/>
        </p:nvSpPr>
        <p:spPr bwMode="auto">
          <a:xfrm>
            <a:off x="325438" y="1963738"/>
            <a:ext cx="853440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lvl="1" eaLnBrk="1" hangingPunct="1"/>
            <a:r>
              <a:rPr lang="en-US" altLang="en-US" sz="2400">
                <a:latin typeface="Optima" pitchFamily="-84" charset="0"/>
              </a:rPr>
              <a:t>Personal pronouns where appropriate</a:t>
            </a:r>
          </a:p>
          <a:p>
            <a:pPr lvl="1" eaLnBrk="1" hangingPunct="1">
              <a:buFont typeface="Arial" panose="020B0604020202020204" pitchFamily="34" charset="0"/>
              <a:buChar char="•"/>
            </a:pPr>
            <a:endParaRPr lang="en-US" altLang="en-US" sz="2400">
              <a:latin typeface="Optima" pitchFamily="-84" charset="0"/>
            </a:endParaRPr>
          </a:p>
          <a:p>
            <a:pPr lvl="2" eaLnBrk="1" hangingPunct="1">
              <a:buFont typeface="Arial" panose="020B0604020202020204" pitchFamily="34" charset="0"/>
              <a:buChar char="•"/>
            </a:pPr>
            <a:r>
              <a:rPr lang="en-US" altLang="en-US" sz="3200">
                <a:solidFill>
                  <a:srgbClr val="0070C0"/>
                </a:solidFill>
                <a:latin typeface="Optima" pitchFamily="-84" charset="0"/>
                <a:sym typeface="Wingdings" panose="05000000000000000000" pitchFamily="2" charset="2"/>
              </a:rPr>
              <a:t></a:t>
            </a:r>
            <a:r>
              <a:rPr lang="en-US" altLang="en-US" sz="2400">
                <a:latin typeface="Optima" pitchFamily="-84" charset="0"/>
              </a:rPr>
              <a:t>: “</a:t>
            </a:r>
            <a:r>
              <a:rPr lang="en-US" altLang="en-US" sz="2400" b="1">
                <a:latin typeface="Optima" pitchFamily="-84" charset="0"/>
              </a:rPr>
              <a:t>We</a:t>
            </a:r>
            <a:r>
              <a:rPr lang="en-US" altLang="en-US" sz="2400">
                <a:latin typeface="Optima" pitchFamily="-84" charset="0"/>
              </a:rPr>
              <a:t> conducted an experiment…”</a:t>
            </a:r>
          </a:p>
          <a:p>
            <a:pPr lvl="2" eaLnBrk="1" hangingPunct="1">
              <a:buFont typeface="Arial" panose="020B0604020202020204" pitchFamily="34" charset="0"/>
              <a:buChar char="•"/>
            </a:pPr>
            <a:r>
              <a:rPr lang="en-US" altLang="en-US" sz="3200">
                <a:solidFill>
                  <a:srgbClr val="FF0000"/>
                </a:solidFill>
                <a:latin typeface="Optima" pitchFamily="-84" charset="0"/>
                <a:sym typeface="Wingdings" panose="05000000000000000000" pitchFamily="2" charset="2"/>
              </a:rPr>
              <a:t></a:t>
            </a:r>
            <a:r>
              <a:rPr lang="en-US" altLang="en-US" sz="2400">
                <a:latin typeface="Optima" pitchFamily="-84" charset="0"/>
              </a:rPr>
              <a:t>: “</a:t>
            </a:r>
            <a:r>
              <a:rPr lang="en-US" altLang="en-US" sz="2400" b="1">
                <a:latin typeface="Optima" pitchFamily="-84" charset="0"/>
              </a:rPr>
              <a:t>The authors </a:t>
            </a:r>
            <a:r>
              <a:rPr lang="en-US" altLang="en-US" sz="2400">
                <a:latin typeface="Optima" pitchFamily="-84" charset="0"/>
              </a:rPr>
              <a:t>conducted an experiment….”</a:t>
            </a:r>
            <a:endParaRPr lang="en-US" altLang="en-US" sz="3000">
              <a:solidFill>
                <a:srgbClr val="FF0000"/>
              </a:solidFill>
              <a:latin typeface="Optima" pitchFamily="-84" charset="0"/>
            </a:endParaRPr>
          </a:p>
          <a:p>
            <a:pPr lvl="1" eaLnBrk="1" hangingPunct="1"/>
            <a:endParaRPr lang="en-US" altLang="en-US" sz="2400">
              <a:latin typeface="Optima" pitchFamily="-84" charset="0"/>
            </a:endParaRPr>
          </a:p>
          <a:p>
            <a:pPr lvl="1" eaLnBrk="1" hangingPunct="1"/>
            <a:r>
              <a:rPr lang="en-US" altLang="en-US" sz="2400">
                <a:latin typeface="Optima" pitchFamily="-84" charset="0"/>
              </a:rPr>
              <a:t>Active voice rather than passive voice</a:t>
            </a:r>
          </a:p>
          <a:p>
            <a:pPr lvl="1" eaLnBrk="1" hangingPunct="1">
              <a:buFont typeface="Arial" panose="020B0604020202020204" pitchFamily="34" charset="0"/>
              <a:buChar char="•"/>
            </a:pPr>
            <a:endParaRPr lang="en-US" altLang="en-US" sz="2400">
              <a:latin typeface="Optima" pitchFamily="-84" charset="0"/>
            </a:endParaRPr>
          </a:p>
          <a:p>
            <a:pPr lvl="2" eaLnBrk="1" hangingPunct="1">
              <a:buFont typeface="Arial" panose="020B0604020202020204" pitchFamily="34" charset="0"/>
              <a:buChar char="•"/>
            </a:pPr>
            <a:r>
              <a:rPr lang="en-US" altLang="en-US" sz="3200">
                <a:solidFill>
                  <a:srgbClr val="0070C0"/>
                </a:solidFill>
                <a:latin typeface="Optima" pitchFamily="-84" charset="0"/>
                <a:sym typeface="Wingdings" panose="05000000000000000000" pitchFamily="2" charset="2"/>
              </a:rPr>
              <a:t></a:t>
            </a:r>
            <a:r>
              <a:rPr lang="en-US" altLang="en-US" sz="2400">
                <a:latin typeface="Optima" pitchFamily="-84" charset="0"/>
              </a:rPr>
              <a:t>: “We </a:t>
            </a:r>
            <a:r>
              <a:rPr lang="en-US" altLang="en-US" sz="2400" b="1">
                <a:latin typeface="Optima" pitchFamily="-84" charset="0"/>
              </a:rPr>
              <a:t>asked</a:t>
            </a:r>
            <a:r>
              <a:rPr lang="en-US" altLang="en-US" sz="2400">
                <a:latin typeface="Optima" pitchFamily="-84" charset="0"/>
              </a:rPr>
              <a:t> participants questions.”</a:t>
            </a:r>
          </a:p>
          <a:p>
            <a:pPr lvl="2" eaLnBrk="1" hangingPunct="1">
              <a:buFont typeface="Arial" panose="020B0604020202020204" pitchFamily="34" charset="0"/>
              <a:buChar char="•"/>
            </a:pPr>
            <a:r>
              <a:rPr lang="en-US" altLang="en-US" sz="3200">
                <a:solidFill>
                  <a:srgbClr val="FF0000"/>
                </a:solidFill>
                <a:latin typeface="Optima" pitchFamily="-84" charset="0"/>
                <a:sym typeface="Wingdings" panose="05000000000000000000" pitchFamily="2" charset="2"/>
              </a:rPr>
              <a:t></a:t>
            </a:r>
            <a:r>
              <a:rPr lang="en-US" altLang="en-US" sz="2400">
                <a:latin typeface="Optima" pitchFamily="-84" charset="0"/>
              </a:rPr>
              <a:t>: “The participants </a:t>
            </a:r>
            <a:r>
              <a:rPr lang="en-US" altLang="en-US" sz="2400" b="1">
                <a:latin typeface="Optima" pitchFamily="-84" charset="0"/>
              </a:rPr>
              <a:t>have been asked </a:t>
            </a:r>
            <a:r>
              <a:rPr lang="en-US" altLang="en-US" sz="2400">
                <a:latin typeface="Optima" pitchFamily="-84" charset="0"/>
              </a:rPr>
              <a:t>questions by the researchers.”</a:t>
            </a:r>
            <a:endParaRPr lang="en-US" altLang="en-US" sz="2000">
              <a:latin typeface="Optima" pitchFamily="-84" charset="0"/>
            </a:endParaRPr>
          </a:p>
        </p:txBody>
      </p:sp>
      <p:grpSp>
        <p:nvGrpSpPr>
          <p:cNvPr id="4099" name="Group 15"/>
          <p:cNvGrpSpPr>
            <a:grpSpLocks/>
          </p:cNvGrpSpPr>
          <p:nvPr/>
        </p:nvGrpSpPr>
        <p:grpSpPr bwMode="auto">
          <a:xfrm>
            <a:off x="4235450" y="215900"/>
            <a:ext cx="4938713" cy="1276350"/>
            <a:chOff x="4235019" y="215386"/>
            <a:chExt cx="4939437" cy="1277461"/>
          </a:xfrm>
        </p:grpSpPr>
        <p:grpSp>
          <p:nvGrpSpPr>
            <p:cNvPr id="4100" name="Group 5"/>
            <p:cNvGrpSpPr>
              <a:grpSpLocks/>
            </p:cNvGrpSpPr>
            <p:nvPr/>
          </p:nvGrpSpPr>
          <p:grpSpPr bwMode="auto">
            <a:xfrm>
              <a:off x="4235019" y="215386"/>
              <a:ext cx="4908981" cy="1277461"/>
              <a:chOff x="0" y="2220850"/>
              <a:chExt cx="9144000" cy="2762588"/>
            </a:xfrm>
          </p:grpSpPr>
          <p:sp>
            <p:nvSpPr>
              <p:cNvPr id="19" name="Rectangle 18"/>
              <p:cNvSpPr/>
              <p:nvPr/>
            </p:nvSpPr>
            <p:spPr>
              <a:xfrm>
                <a:off x="0" y="3193255"/>
                <a:ext cx="914453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103" name="Picture 19"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1" name="TextBox 2"/>
            <p:cNvSpPr txBox="1">
              <a:spLocks noChangeArrowheads="1"/>
            </p:cNvSpPr>
            <p:nvPr/>
          </p:nvSpPr>
          <p:spPr bwMode="auto">
            <a:xfrm>
              <a:off x="6535592" y="746373"/>
              <a:ext cx="26388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a:t>Point of View &amp;Voice</a:t>
              </a:r>
              <a:endParaRPr lang="en-US" altLang="en-US"/>
            </a:p>
          </p:txBody>
        </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p:cNvSpPr txBox="1">
            <a:spLocks noChangeArrowheads="1"/>
          </p:cNvSpPr>
          <p:nvPr/>
        </p:nvSpPr>
        <p:spPr bwMode="auto">
          <a:xfrm>
            <a:off x="896938" y="2022475"/>
            <a:ext cx="7799387"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itchFamily="-84" charset="0"/>
              </a:rPr>
              <a:t>When citing authors with the same last names, use first initials with the last names.</a:t>
            </a:r>
          </a:p>
          <a:p>
            <a:pPr eaLnBrk="1" hangingPunct="1"/>
            <a:endParaRPr lang="en-US" altLang="en-US" sz="2000">
              <a:latin typeface="Optima" pitchFamily="-84" charset="0"/>
            </a:endParaRPr>
          </a:p>
          <a:p>
            <a:pPr eaLnBrk="1" hangingPunct="1"/>
            <a:r>
              <a:rPr lang="en-US" altLang="en-US" sz="2000">
                <a:solidFill>
                  <a:srgbClr val="0070C0"/>
                </a:solidFill>
                <a:latin typeface="Optima" pitchFamily="-84" charset="0"/>
              </a:rPr>
              <a:t>		(B. Kachru, 2005; Y. Kachru, 2008)</a:t>
            </a:r>
          </a:p>
          <a:p>
            <a:pPr eaLnBrk="1" hangingPunct="1"/>
            <a:endParaRPr lang="en-US" altLang="en-US" sz="2000">
              <a:latin typeface="Optima" pitchFamily="-84" charset="0"/>
            </a:endParaRPr>
          </a:p>
          <a:p>
            <a:pPr eaLnBrk="1" hangingPunct="1"/>
            <a:r>
              <a:rPr lang="en-US" altLang="en-US" sz="2000">
                <a:latin typeface="Optima" pitchFamily="-84" charset="0"/>
              </a:rPr>
              <a:t>When citing two or more works by the same author and published in the same year, use lower-case letters (a, b, c) after the year of publication to order the references.</a:t>
            </a:r>
          </a:p>
          <a:p>
            <a:pPr eaLnBrk="1" hangingPunct="1"/>
            <a:r>
              <a:rPr lang="en-US" altLang="en-US" sz="2000">
                <a:latin typeface="Optima" pitchFamily="-84" charset="0"/>
              </a:rPr>
              <a:t>                 </a:t>
            </a:r>
          </a:p>
          <a:p>
            <a:pPr eaLnBrk="1" hangingPunct="1"/>
            <a:r>
              <a:rPr lang="en-US" altLang="en-US" sz="2000">
                <a:solidFill>
                  <a:srgbClr val="0070C0"/>
                </a:solidFill>
                <a:latin typeface="Optima" pitchFamily="-84" charset="0"/>
              </a:rPr>
              <a:t>		Smith’</a:t>
            </a:r>
            <a:r>
              <a:rPr lang="en-US" altLang="ja-JP" sz="2000">
                <a:solidFill>
                  <a:srgbClr val="0070C0"/>
                </a:solidFill>
                <a:latin typeface="Optima" pitchFamily="-84" charset="0"/>
                <a:ea typeface="MS Mincho" panose="02020609040205080304" pitchFamily="49" charset="-128"/>
              </a:rPr>
              <a:t>s (1998a) study of adolescent immigrants…</a:t>
            </a:r>
          </a:p>
          <a:p>
            <a:pPr eaLnBrk="1" hangingPunct="1"/>
            <a:endParaRPr lang="en-US" altLang="en-US" sz="2000">
              <a:latin typeface="Optima" pitchFamily="-84" charset="0"/>
            </a:endParaRPr>
          </a:p>
          <a:p>
            <a:pPr eaLnBrk="1" hangingPunct="1"/>
            <a:endParaRPr lang="en-US" altLang="en-US" sz="2000">
              <a:latin typeface="Optima" pitchFamily="-84" charset="0"/>
            </a:endParaRPr>
          </a:p>
        </p:txBody>
      </p:sp>
      <p:grpSp>
        <p:nvGrpSpPr>
          <p:cNvPr id="31747" name="Group 7"/>
          <p:cNvGrpSpPr>
            <a:grpSpLocks/>
          </p:cNvGrpSpPr>
          <p:nvPr/>
        </p:nvGrpSpPr>
        <p:grpSpPr bwMode="auto">
          <a:xfrm>
            <a:off x="4235450" y="215900"/>
            <a:ext cx="5048250" cy="1276350"/>
            <a:chOff x="4235019" y="215386"/>
            <a:chExt cx="5048320" cy="1277461"/>
          </a:xfrm>
        </p:grpSpPr>
        <p:grpSp>
          <p:nvGrpSpPr>
            <p:cNvPr id="31748" name="Group 5"/>
            <p:cNvGrpSpPr>
              <a:grpSpLocks/>
            </p:cNvGrpSpPr>
            <p:nvPr/>
          </p:nvGrpSpPr>
          <p:grpSpPr bwMode="auto">
            <a:xfrm>
              <a:off x="4235019" y="215386"/>
              <a:ext cx="4908981" cy="1277461"/>
              <a:chOff x="0" y="2220850"/>
              <a:chExt cx="9144000" cy="2762588"/>
            </a:xfrm>
          </p:grpSpPr>
          <p:sp>
            <p:nvSpPr>
              <p:cNvPr id="11" name="Rectangle 10"/>
              <p:cNvSpPr/>
              <p:nvPr/>
            </p:nvSpPr>
            <p:spPr>
              <a:xfrm>
                <a:off x="0" y="3193255"/>
                <a:ext cx="914332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1751" name="Picture 12"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9" name="TextBox 2"/>
            <p:cNvSpPr txBox="1">
              <a:spLocks noChangeArrowheads="1"/>
            </p:cNvSpPr>
            <p:nvPr/>
          </p:nvSpPr>
          <p:spPr bwMode="auto">
            <a:xfrm>
              <a:off x="6493793" y="641443"/>
              <a:ext cx="27895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Same Last Name/Author</a:t>
              </a:r>
            </a:p>
          </p:txBody>
        </p:sp>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5"/>
          <p:cNvSpPr txBox="1">
            <a:spLocks noChangeArrowheads="1"/>
          </p:cNvSpPr>
          <p:nvPr/>
        </p:nvSpPr>
        <p:spPr bwMode="auto">
          <a:xfrm>
            <a:off x="377825" y="1938338"/>
            <a:ext cx="8534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itchFamily="-84" charset="0"/>
              </a:rPr>
              <a:t>When citing interviews, letters, e-mails, etc., include the communicator’</a:t>
            </a:r>
            <a:r>
              <a:rPr lang="en-US" altLang="ja-JP" sz="2000">
                <a:latin typeface="Optima" pitchFamily="-84" charset="0"/>
                <a:ea typeface="MS Mincho" panose="02020609040205080304" pitchFamily="49" charset="-128"/>
              </a:rPr>
              <a:t>s name, the fact that it was personal communication, and the date of the communication. </a:t>
            </a:r>
          </a:p>
          <a:p>
            <a:pPr eaLnBrk="1" hangingPunct="1"/>
            <a:endParaRPr lang="en-US" altLang="en-US" sz="2000">
              <a:latin typeface="Optima" pitchFamily="-84" charset="0"/>
            </a:endParaRPr>
          </a:p>
          <a:p>
            <a:pPr eaLnBrk="1" hangingPunct="1"/>
            <a:r>
              <a:rPr lang="en-US" altLang="en-US" sz="2000">
                <a:solidFill>
                  <a:srgbClr val="0070C0"/>
                </a:solidFill>
                <a:latin typeface="Optima" pitchFamily="-84" charset="0"/>
              </a:rPr>
              <a:t>         </a:t>
            </a:r>
          </a:p>
          <a:p>
            <a:pPr eaLnBrk="1" hangingPunct="1"/>
            <a:endParaRPr lang="en-US" altLang="en-US" sz="2000">
              <a:solidFill>
                <a:srgbClr val="0070C0"/>
              </a:solidFill>
              <a:latin typeface="Optima" pitchFamily="-84" charset="0"/>
            </a:endParaRPr>
          </a:p>
          <a:p>
            <a:pPr eaLnBrk="1" hangingPunct="1"/>
            <a:endParaRPr lang="en-US" altLang="en-US" sz="2000">
              <a:solidFill>
                <a:srgbClr val="0070C0"/>
              </a:solidFill>
              <a:latin typeface="Optima" pitchFamily="-84" charset="0"/>
            </a:endParaRPr>
          </a:p>
          <a:p>
            <a:pPr eaLnBrk="1" hangingPunct="1"/>
            <a:endParaRPr lang="en-US" altLang="en-US" sz="2000">
              <a:solidFill>
                <a:srgbClr val="0070C0"/>
              </a:solidFill>
              <a:latin typeface="Optima" pitchFamily="-84" charset="0"/>
            </a:endParaRPr>
          </a:p>
          <a:p>
            <a:pPr eaLnBrk="1" hangingPunct="1"/>
            <a:endParaRPr lang="en-US" altLang="en-US" sz="2000">
              <a:solidFill>
                <a:srgbClr val="0070C0"/>
              </a:solidFill>
              <a:latin typeface="Optima" pitchFamily="-84" charset="0"/>
            </a:endParaRPr>
          </a:p>
          <a:p>
            <a:pPr eaLnBrk="1" hangingPunct="1"/>
            <a:endParaRPr lang="en-US" altLang="en-US" sz="2000">
              <a:solidFill>
                <a:srgbClr val="0070C0"/>
              </a:solidFill>
              <a:latin typeface="Optima" pitchFamily="-84" charset="0"/>
            </a:endParaRPr>
          </a:p>
          <a:p>
            <a:pPr eaLnBrk="1" hangingPunct="1"/>
            <a:endParaRPr lang="en-US" altLang="en-US" sz="2000">
              <a:solidFill>
                <a:srgbClr val="0070C0"/>
              </a:solidFill>
              <a:latin typeface="Optima" pitchFamily="-84" charset="0"/>
            </a:endParaRPr>
          </a:p>
          <a:p>
            <a:pPr eaLnBrk="1" hangingPunct="1"/>
            <a:endParaRPr lang="en-US" altLang="en-US" sz="2000">
              <a:solidFill>
                <a:srgbClr val="0070C0"/>
              </a:solidFill>
              <a:latin typeface="Optima" pitchFamily="-84" charset="0"/>
            </a:endParaRPr>
          </a:p>
          <a:p>
            <a:pPr eaLnBrk="1" hangingPunct="1"/>
            <a:endParaRPr lang="en-US" altLang="en-US" sz="2000">
              <a:solidFill>
                <a:srgbClr val="0070C0"/>
              </a:solidFill>
              <a:latin typeface="Optima" pitchFamily="-84" charset="0"/>
            </a:endParaRPr>
          </a:p>
          <a:p>
            <a:pPr eaLnBrk="1" hangingPunct="1"/>
            <a:r>
              <a:rPr lang="en-US" altLang="ja-JP" sz="2000">
                <a:latin typeface="Optima" pitchFamily="-84" charset="0"/>
                <a:ea typeface="MS Mincho" panose="02020609040205080304" pitchFamily="49" charset="-128"/>
              </a:rPr>
              <a:t>Do not include personal communication in the reference list.</a:t>
            </a:r>
            <a:endParaRPr lang="en-US" altLang="en-US" sz="2000">
              <a:solidFill>
                <a:srgbClr val="0070C0"/>
              </a:solidFill>
              <a:latin typeface="Optima" pitchFamily="-84" charset="0"/>
            </a:endParaRPr>
          </a:p>
        </p:txBody>
      </p:sp>
      <p:grpSp>
        <p:nvGrpSpPr>
          <p:cNvPr id="32771" name="Group 7"/>
          <p:cNvGrpSpPr>
            <a:grpSpLocks/>
          </p:cNvGrpSpPr>
          <p:nvPr/>
        </p:nvGrpSpPr>
        <p:grpSpPr bwMode="auto">
          <a:xfrm>
            <a:off x="4235450" y="215900"/>
            <a:ext cx="5045075" cy="1276350"/>
            <a:chOff x="4235019" y="215386"/>
            <a:chExt cx="5045114" cy="1277461"/>
          </a:xfrm>
        </p:grpSpPr>
        <p:grpSp>
          <p:nvGrpSpPr>
            <p:cNvPr id="32773" name="Group 5"/>
            <p:cNvGrpSpPr>
              <a:grpSpLocks/>
            </p:cNvGrpSpPr>
            <p:nvPr/>
          </p:nvGrpSpPr>
          <p:grpSpPr bwMode="auto">
            <a:xfrm>
              <a:off x="4235019" y="215386"/>
              <a:ext cx="4908981" cy="1277461"/>
              <a:chOff x="0" y="2220850"/>
              <a:chExt cx="9144000" cy="2762588"/>
            </a:xfrm>
          </p:grpSpPr>
          <p:sp>
            <p:nvSpPr>
              <p:cNvPr id="11" name="Rectangle 10"/>
              <p:cNvSpPr/>
              <p:nvPr/>
            </p:nvSpPr>
            <p:spPr>
              <a:xfrm>
                <a:off x="0" y="3193255"/>
                <a:ext cx="9143268"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2776"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4" name="TextBox 2"/>
            <p:cNvSpPr txBox="1">
              <a:spLocks noChangeArrowheads="1"/>
            </p:cNvSpPr>
            <p:nvPr/>
          </p:nvSpPr>
          <p:spPr bwMode="auto">
            <a:xfrm>
              <a:off x="6493793" y="641443"/>
              <a:ext cx="27863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Personal Communication</a:t>
              </a:r>
            </a:p>
          </p:txBody>
        </p:sp>
      </p:grpSp>
      <p:pic>
        <p:nvPicPr>
          <p:cNvPr id="32772" name="Picture 7"/>
          <p:cNvPicPr>
            <a:picLocks noChangeAspect="1" noChangeArrowheads="1"/>
          </p:cNvPicPr>
          <p:nvPr/>
        </p:nvPicPr>
        <p:blipFill>
          <a:blip r:embed="rId4">
            <a:extLst>
              <a:ext uri="{28A0092B-C50C-407E-A947-70E740481C1C}">
                <a14:useLocalDpi xmlns:a14="http://schemas.microsoft.com/office/drawing/2010/main" val="0"/>
              </a:ext>
            </a:extLst>
          </a:blip>
          <a:srcRect l="25174" t="24463" r="43358" b="50298"/>
          <a:stretch>
            <a:fillRect/>
          </a:stretch>
        </p:blipFill>
        <p:spPr bwMode="auto">
          <a:xfrm>
            <a:off x="1541463" y="3036888"/>
            <a:ext cx="6078537"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5"/>
          <p:cNvSpPr txBox="1">
            <a:spLocks noChangeArrowheads="1"/>
          </p:cNvSpPr>
          <p:nvPr/>
        </p:nvSpPr>
        <p:spPr bwMode="auto">
          <a:xfrm>
            <a:off x="609600" y="2216150"/>
            <a:ext cx="8534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b="1">
                <a:latin typeface="Optima" pitchFamily="-84" charset="0"/>
              </a:rPr>
              <a:t>When citing an electronic document</a:t>
            </a:r>
            <a:r>
              <a:rPr lang="en-US" altLang="en-US" sz="2000">
                <a:latin typeface="Optima" pitchFamily="-84" charset="0"/>
              </a:rPr>
              <a:t>, whenever possible, cite it in the author-date style. If electronic source lacks page numbers, locate and identify paragraph number/paragraph heading.</a:t>
            </a:r>
          </a:p>
          <a:p>
            <a:pPr eaLnBrk="1" hangingPunct="1"/>
            <a:endParaRPr lang="en-US" altLang="en-US" sz="2000">
              <a:latin typeface="Optima" pitchFamily="-84" charset="0"/>
            </a:endParaRPr>
          </a:p>
          <a:p>
            <a:pPr eaLnBrk="1" hangingPunct="1"/>
            <a:r>
              <a:rPr lang="en-US" altLang="en-US" sz="2000">
                <a:latin typeface="Optima" pitchFamily="-84" charset="0"/>
              </a:rPr>
              <a:t>           </a:t>
            </a:r>
          </a:p>
        </p:txBody>
      </p:sp>
      <p:grpSp>
        <p:nvGrpSpPr>
          <p:cNvPr id="33795" name="Group 7"/>
          <p:cNvGrpSpPr>
            <a:grpSpLocks/>
          </p:cNvGrpSpPr>
          <p:nvPr/>
        </p:nvGrpSpPr>
        <p:grpSpPr bwMode="auto">
          <a:xfrm>
            <a:off x="4235450" y="215900"/>
            <a:ext cx="4908550" cy="1276350"/>
            <a:chOff x="4235019" y="215386"/>
            <a:chExt cx="4908981" cy="1277461"/>
          </a:xfrm>
        </p:grpSpPr>
        <p:grpSp>
          <p:nvGrpSpPr>
            <p:cNvPr id="33797" name="Group 5"/>
            <p:cNvGrpSpPr>
              <a:grpSpLocks/>
            </p:cNvGrpSpPr>
            <p:nvPr/>
          </p:nvGrpSpPr>
          <p:grpSpPr bwMode="auto">
            <a:xfrm>
              <a:off x="4235019" y="215386"/>
              <a:ext cx="4908981" cy="1277461"/>
              <a:chOff x="0" y="2220850"/>
              <a:chExt cx="9144000" cy="2762588"/>
            </a:xfrm>
          </p:grpSpPr>
          <p:sp>
            <p:nvSpPr>
              <p:cNvPr id="11" name="Rectangle 10"/>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3800"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8" name="TextBox 2"/>
            <p:cNvSpPr txBox="1">
              <a:spLocks noChangeArrowheads="1"/>
            </p:cNvSpPr>
            <p:nvPr/>
          </p:nvSpPr>
          <p:spPr bwMode="auto">
            <a:xfrm>
              <a:off x="7063413" y="641443"/>
              <a:ext cx="20521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t>In-Text Citation:</a:t>
              </a:r>
            </a:p>
            <a:p>
              <a:pPr eaLnBrk="1" hangingPunct="1"/>
              <a:r>
                <a:rPr lang="en-US" altLang="en-US"/>
                <a:t>Electronic Sources</a:t>
              </a:r>
            </a:p>
          </p:txBody>
        </p:sp>
      </p:grpSp>
      <p:pic>
        <p:nvPicPr>
          <p:cNvPr id="33796" name="Picture 7"/>
          <p:cNvPicPr>
            <a:picLocks noChangeAspect="1" noChangeArrowheads="1"/>
          </p:cNvPicPr>
          <p:nvPr/>
        </p:nvPicPr>
        <p:blipFill>
          <a:blip r:embed="rId4">
            <a:extLst>
              <a:ext uri="{28A0092B-C50C-407E-A947-70E740481C1C}">
                <a14:useLocalDpi xmlns:a14="http://schemas.microsoft.com/office/drawing/2010/main" val="0"/>
              </a:ext>
            </a:extLst>
          </a:blip>
          <a:srcRect l="24963" t="24075" r="38847" b="68472"/>
          <a:stretch>
            <a:fillRect/>
          </a:stretch>
        </p:blipFill>
        <p:spPr bwMode="auto">
          <a:xfrm>
            <a:off x="1758950" y="4264025"/>
            <a:ext cx="735647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5"/>
          <p:cNvSpPr txBox="1">
            <a:spLocks noChangeArrowheads="1"/>
          </p:cNvSpPr>
          <p:nvPr/>
        </p:nvSpPr>
        <p:spPr bwMode="auto">
          <a:xfrm>
            <a:off x="609600" y="2216150"/>
            <a:ext cx="8534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ctr" eaLnBrk="1" hangingPunct="1"/>
            <a:r>
              <a:rPr lang="en-US" altLang="en-US" sz="2000" b="1">
                <a:latin typeface="Optima" pitchFamily="-84" charset="0"/>
              </a:rPr>
              <a:t>APA uses a system of five heading levels</a:t>
            </a:r>
          </a:p>
          <a:p>
            <a:pPr algn="ctr" eaLnBrk="1" hangingPunct="1"/>
            <a:endParaRPr lang="en-US" altLang="en-US" sz="2000" b="1">
              <a:latin typeface="Optima" pitchFamily="-84" charset="0"/>
            </a:endParaRPr>
          </a:p>
          <a:p>
            <a:pPr algn="ctr" eaLnBrk="1" hangingPunct="1"/>
            <a:endParaRPr lang="en-US" altLang="en-US" sz="2000" b="1">
              <a:latin typeface="Optima" pitchFamily="-84" charset="0"/>
            </a:endParaRPr>
          </a:p>
        </p:txBody>
      </p:sp>
      <p:graphicFrame>
        <p:nvGraphicFramePr>
          <p:cNvPr id="5" name="Table 4"/>
          <p:cNvGraphicFramePr>
            <a:graphicFrameLocks noGrp="1"/>
          </p:cNvGraphicFramePr>
          <p:nvPr/>
        </p:nvGraphicFramePr>
        <p:xfrm>
          <a:off x="404813" y="3133725"/>
          <a:ext cx="8191500" cy="2595563"/>
        </p:xfrm>
        <a:graphic>
          <a:graphicData uri="http://schemas.openxmlformats.org/drawingml/2006/table">
            <a:tbl>
              <a:tblPr firstRow="1" bandRow="1">
                <a:tableStyleId>{3B4B98B0-60AC-42C2-AFA5-B58CD77FA1E5}</a:tableStyleId>
              </a:tblPr>
              <a:tblGrid>
                <a:gridCol w="1002627"/>
                <a:gridCol w="7188873"/>
              </a:tblGrid>
              <a:tr h="370795">
                <a:tc gridSpan="2">
                  <a:txBody>
                    <a:bodyPr/>
                    <a:lstStyle/>
                    <a:p>
                      <a:pPr algn="ctr"/>
                      <a:r>
                        <a:rPr lang="en-US" sz="1800" dirty="0" smtClean="0"/>
                        <a:t>APA Headings</a:t>
                      </a:r>
                      <a:endParaRPr lang="en-US" sz="1800" b="1"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r>
              <a:tr h="370795">
                <a:tc>
                  <a:txBody>
                    <a:bodyPr/>
                    <a:lstStyle/>
                    <a:p>
                      <a:r>
                        <a:rPr lang="en-US" sz="1800" dirty="0" smtClean="0"/>
                        <a:t>Level</a:t>
                      </a:r>
                      <a:endParaRPr lang="en-US" sz="1800"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Format</a:t>
                      </a:r>
                      <a:endParaRPr lang="en-US" sz="1800"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algn="ctr"/>
                      <a:r>
                        <a:rPr lang="en-US" sz="1800" dirty="0" smtClean="0"/>
                        <a:t>1</a:t>
                      </a:r>
                      <a:endParaRPr lang="en-US" sz="1800"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Centered,</a:t>
                      </a:r>
                      <a:r>
                        <a:rPr lang="en-US" sz="1800" baseline="0" dirty="0" smtClean="0"/>
                        <a:t> Boldfaced, Upper &amp; Lowercase Headings</a:t>
                      </a:r>
                      <a:endParaRPr lang="en-US" sz="1800" b="1"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algn="ctr"/>
                      <a:r>
                        <a:rPr lang="en-US" sz="1800" dirty="0" smtClean="0"/>
                        <a:t>2</a:t>
                      </a:r>
                      <a:endParaRPr lang="en-US" sz="1800"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Left-aligned, Boldface,</a:t>
                      </a:r>
                      <a:r>
                        <a:rPr lang="en-US" sz="1800" baseline="0" dirty="0" smtClean="0"/>
                        <a:t> Upper &amp; Lowercase Headings</a:t>
                      </a:r>
                      <a:endParaRPr lang="en-US" sz="1800" b="1"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algn="ctr"/>
                      <a:r>
                        <a:rPr lang="en-US" sz="1800" dirty="0" smtClean="0"/>
                        <a:t>3</a:t>
                      </a:r>
                      <a:endParaRPr lang="en-US" sz="1800"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     Indented,</a:t>
                      </a:r>
                      <a:r>
                        <a:rPr lang="en-US" sz="1800" baseline="0" dirty="0" smtClean="0"/>
                        <a:t> boldface, lowercase heading with a period.</a:t>
                      </a:r>
                      <a:endParaRPr lang="en-US" sz="1800"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algn="ctr"/>
                      <a:r>
                        <a:rPr lang="en-US" sz="1800" dirty="0" smtClean="0"/>
                        <a:t>4</a:t>
                      </a:r>
                      <a:endParaRPr lang="en-US" sz="1800"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t>     Indented,</a:t>
                      </a:r>
                      <a:r>
                        <a:rPr lang="en-US" sz="1800" baseline="0" dirty="0" smtClean="0"/>
                        <a:t> boldface, italicized, lowercase heading with period.</a:t>
                      </a:r>
                      <a:endParaRPr lang="en-US" sz="1800" b="1" i="1"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algn="ctr"/>
                      <a:r>
                        <a:rPr lang="en-US" sz="1800" dirty="0" smtClean="0"/>
                        <a:t>5</a:t>
                      </a:r>
                      <a:endParaRPr lang="en-US" sz="1800"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aseline="0" dirty="0" smtClean="0"/>
                        <a:t>     Indented, italicized, lowercase heading with a period.</a:t>
                      </a:r>
                      <a:endParaRPr lang="en-US" sz="1800" i="1" dirty="0">
                        <a:latin typeface="Optima"/>
                        <a:cs typeface="Arial"/>
                      </a:endParaRPr>
                    </a:p>
                  </a:txBody>
                  <a:tcPr marL="91433" marR="91433"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34844" name="Group 13"/>
          <p:cNvGrpSpPr>
            <a:grpSpLocks/>
          </p:cNvGrpSpPr>
          <p:nvPr/>
        </p:nvGrpSpPr>
        <p:grpSpPr bwMode="auto">
          <a:xfrm>
            <a:off x="4235450" y="215900"/>
            <a:ext cx="4908550" cy="1276350"/>
            <a:chOff x="4235019" y="215386"/>
            <a:chExt cx="4908981" cy="1277461"/>
          </a:xfrm>
        </p:grpSpPr>
        <p:grpSp>
          <p:nvGrpSpPr>
            <p:cNvPr id="34845" name="Group 5"/>
            <p:cNvGrpSpPr>
              <a:grpSpLocks/>
            </p:cNvGrpSpPr>
            <p:nvPr/>
          </p:nvGrpSpPr>
          <p:grpSpPr bwMode="auto">
            <a:xfrm>
              <a:off x="4235019" y="215386"/>
              <a:ext cx="4908981" cy="1277461"/>
              <a:chOff x="0" y="2220850"/>
              <a:chExt cx="9144000" cy="2762588"/>
            </a:xfrm>
          </p:grpSpPr>
          <p:sp>
            <p:nvSpPr>
              <p:cNvPr id="17" name="Rectangle 16"/>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4848" name="Picture 17"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46" name="TextBox 2"/>
            <p:cNvSpPr txBox="1">
              <a:spLocks noChangeArrowheads="1"/>
            </p:cNvSpPr>
            <p:nvPr/>
          </p:nvSpPr>
          <p:spPr bwMode="auto">
            <a:xfrm>
              <a:off x="7063413" y="746373"/>
              <a:ext cx="12827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Headings</a:t>
              </a:r>
              <a:endParaRPr lang="en-US" altLang="en-US"/>
            </a:p>
          </p:txBody>
        </p:sp>
      </p:gr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5"/>
          <p:cNvSpPr txBox="1">
            <a:spLocks noChangeArrowheads="1"/>
          </p:cNvSpPr>
          <p:nvPr/>
        </p:nvSpPr>
        <p:spPr bwMode="auto">
          <a:xfrm>
            <a:off x="350838" y="1508125"/>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itchFamily="-84" charset="0"/>
                <a:cs typeface="Arial" panose="020B0604020202020204" pitchFamily="34" charset="0"/>
              </a:rPr>
              <a:t>Here is an example of the five-level heading system:</a:t>
            </a:r>
          </a:p>
          <a:p>
            <a:pPr eaLnBrk="1" hangingPunct="1"/>
            <a:endParaRPr lang="en-US" altLang="en-US" sz="2000">
              <a:latin typeface="Optima" pitchFamily="-84" charset="0"/>
              <a:cs typeface="Arial" panose="020B0604020202020204" pitchFamily="34" charset="0"/>
            </a:endParaRPr>
          </a:p>
        </p:txBody>
      </p:sp>
      <p:grpSp>
        <p:nvGrpSpPr>
          <p:cNvPr id="35843" name="Group 12"/>
          <p:cNvGrpSpPr>
            <a:grpSpLocks/>
          </p:cNvGrpSpPr>
          <p:nvPr/>
        </p:nvGrpSpPr>
        <p:grpSpPr bwMode="auto">
          <a:xfrm>
            <a:off x="4235450" y="215900"/>
            <a:ext cx="4908550" cy="1276350"/>
            <a:chOff x="4235019" y="215386"/>
            <a:chExt cx="4908981" cy="1277461"/>
          </a:xfrm>
        </p:grpSpPr>
        <p:grpSp>
          <p:nvGrpSpPr>
            <p:cNvPr id="35845" name="Group 5"/>
            <p:cNvGrpSpPr>
              <a:grpSpLocks/>
            </p:cNvGrpSpPr>
            <p:nvPr/>
          </p:nvGrpSpPr>
          <p:grpSpPr bwMode="auto">
            <a:xfrm>
              <a:off x="4235019" y="215386"/>
              <a:ext cx="4908981" cy="1277461"/>
              <a:chOff x="0" y="2220850"/>
              <a:chExt cx="9144000" cy="2762588"/>
            </a:xfrm>
          </p:grpSpPr>
          <p:sp>
            <p:nvSpPr>
              <p:cNvPr id="16" name="Rectangle 15"/>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5848" name="Picture 16"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46" name="TextBox 2"/>
            <p:cNvSpPr txBox="1">
              <a:spLocks noChangeArrowheads="1"/>
            </p:cNvSpPr>
            <p:nvPr/>
          </p:nvSpPr>
          <p:spPr bwMode="auto">
            <a:xfrm>
              <a:off x="7063413" y="746373"/>
              <a:ext cx="12827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Headings</a:t>
              </a:r>
              <a:endParaRPr lang="en-US" altLang="en-US"/>
            </a:p>
          </p:txBody>
        </p:sp>
      </p:grpSp>
      <p:pic>
        <p:nvPicPr>
          <p:cNvPr id="35844" name="Picture 7"/>
          <p:cNvPicPr>
            <a:picLocks noChangeAspect="1" noChangeArrowheads="1"/>
          </p:cNvPicPr>
          <p:nvPr/>
        </p:nvPicPr>
        <p:blipFill>
          <a:blip r:embed="rId4">
            <a:extLst>
              <a:ext uri="{28A0092B-C50C-407E-A947-70E740481C1C}">
                <a14:useLocalDpi xmlns:a14="http://schemas.microsoft.com/office/drawing/2010/main" val="0"/>
              </a:ext>
            </a:extLst>
          </a:blip>
          <a:srcRect l="25385" t="24269" r="26895" b="25446"/>
          <a:stretch>
            <a:fillRect/>
          </a:stretch>
        </p:blipFill>
        <p:spPr bwMode="auto">
          <a:xfrm>
            <a:off x="1220788" y="2216150"/>
            <a:ext cx="7124700"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5"/>
          <p:cNvSpPr txBox="1">
            <a:spLocks noChangeArrowheads="1"/>
          </p:cNvSpPr>
          <p:nvPr/>
        </p:nvSpPr>
        <p:spPr bwMode="auto">
          <a:xfrm>
            <a:off x="500063" y="1943100"/>
            <a:ext cx="8534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itchFamily="-84" charset="0"/>
              </a:rPr>
              <a:t>Label tables with an Arabic numeral and provide a title. The label and title appear on separate lines above the table, flush-left and single-spaced. </a:t>
            </a:r>
          </a:p>
          <a:p>
            <a:pPr eaLnBrk="1" hangingPunct="1"/>
            <a:endParaRPr lang="en-US" altLang="en-US" sz="2000">
              <a:latin typeface="Optima" pitchFamily="-84" charset="0"/>
            </a:endParaRPr>
          </a:p>
          <a:p>
            <a:pPr eaLnBrk="1" hangingPunct="1"/>
            <a:r>
              <a:rPr lang="en-US" altLang="en-US" sz="2000">
                <a:latin typeface="Optima" pitchFamily="-84" charset="0"/>
              </a:rPr>
              <a:t>Cite a source in a note below the table.</a:t>
            </a:r>
          </a:p>
          <a:p>
            <a:pPr eaLnBrk="1" hangingPunct="1"/>
            <a:endParaRPr lang="en-US" altLang="en-US" sz="2000">
              <a:latin typeface="Optima" pitchFamily="-84" charset="0"/>
            </a:endParaRPr>
          </a:p>
          <a:p>
            <a:pPr eaLnBrk="1" hangingPunct="1"/>
            <a:r>
              <a:rPr lang="en-US" altLang="en-US" sz="2000">
                <a:solidFill>
                  <a:srgbClr val="0070C0"/>
                </a:solidFill>
                <a:latin typeface="Optima" pitchFamily="-84" charset="0"/>
              </a:rPr>
              <a:t>Table 1</a:t>
            </a:r>
          </a:p>
          <a:p>
            <a:pPr eaLnBrk="1" hangingPunct="1"/>
            <a:r>
              <a:rPr lang="en-US" altLang="en-US" sz="2000" i="1">
                <a:solidFill>
                  <a:srgbClr val="0070C0"/>
                </a:solidFill>
                <a:latin typeface="Optima" pitchFamily="-84" charset="0"/>
              </a:rPr>
              <a:t>	Internet users in Europe</a:t>
            </a:r>
            <a:endParaRPr lang="en-US" altLang="en-US" sz="2000">
              <a:solidFill>
                <a:srgbClr val="0070C0"/>
              </a:solidFill>
              <a:latin typeface="Optima" pitchFamily="-84" charset="0"/>
            </a:endParaRPr>
          </a:p>
          <a:p>
            <a:pPr eaLnBrk="1" hangingPunct="1"/>
            <a:endParaRPr lang="en-US" altLang="en-US" sz="2000" i="1">
              <a:latin typeface="Optima" pitchFamily="-84" charset="0"/>
            </a:endParaRPr>
          </a:p>
        </p:txBody>
      </p:sp>
      <p:graphicFrame>
        <p:nvGraphicFramePr>
          <p:cNvPr id="5" name="Table 4"/>
          <p:cNvGraphicFramePr>
            <a:graphicFrameLocks noGrp="1"/>
          </p:cNvGraphicFramePr>
          <p:nvPr/>
        </p:nvGraphicFramePr>
        <p:xfrm>
          <a:off x="1524000" y="4200525"/>
          <a:ext cx="6096000" cy="741363"/>
        </p:xfrm>
        <a:graphic>
          <a:graphicData uri="http://schemas.openxmlformats.org/drawingml/2006/table">
            <a:tbl>
              <a:tblPr firstRow="1" bandRow="1">
                <a:tableStyleId>{22838BEF-8BB2-4498-84A7-C5851F593DF1}</a:tableStyleId>
              </a:tblPr>
              <a:tblGrid>
                <a:gridCol w="3048000"/>
                <a:gridCol w="3048000"/>
              </a:tblGrid>
              <a:tr h="370682">
                <a:tc>
                  <a:txBody>
                    <a:bodyPr/>
                    <a:lstStyle/>
                    <a:p>
                      <a:r>
                        <a:rPr lang="en-US" sz="1800" dirty="0" smtClean="0"/>
                        <a:t>Country</a:t>
                      </a:r>
                      <a:endParaRPr lang="en-US" sz="1800" dirty="0">
                        <a:latin typeface="Optima"/>
                      </a:endParaRPr>
                    </a:p>
                  </a:txBody>
                  <a:tcPr marT="45700" marB="45700"/>
                </a:tc>
                <a:tc>
                  <a:txBody>
                    <a:bodyPr/>
                    <a:lstStyle/>
                    <a:p>
                      <a:r>
                        <a:rPr lang="en-US" sz="1800" dirty="0" smtClean="0"/>
                        <a:t>Regular Users</a:t>
                      </a:r>
                      <a:endParaRPr lang="en-US" sz="1800" dirty="0">
                        <a:latin typeface="Optima"/>
                      </a:endParaRPr>
                    </a:p>
                  </a:txBody>
                  <a:tcPr marT="45700" marB="45700"/>
                </a:tc>
              </a:tr>
              <a:tr h="370682">
                <a:tc>
                  <a:txBody>
                    <a:bodyPr/>
                    <a:lstStyle/>
                    <a:p>
                      <a:r>
                        <a:rPr lang="en-US" sz="1800" dirty="0" smtClean="0"/>
                        <a:t>France</a:t>
                      </a:r>
                      <a:endParaRPr lang="en-US" sz="1800" dirty="0">
                        <a:latin typeface="Optima"/>
                      </a:endParaRPr>
                    </a:p>
                  </a:txBody>
                  <a:tcPr marT="45700" marB="45700"/>
                </a:tc>
                <a:tc>
                  <a:txBody>
                    <a:bodyPr/>
                    <a:lstStyle/>
                    <a:p>
                      <a:r>
                        <a:rPr lang="en-US" sz="1800" dirty="0" smtClean="0"/>
                        <a:t>9 ml</a:t>
                      </a:r>
                      <a:endParaRPr lang="en-US" sz="1800" dirty="0">
                        <a:latin typeface="Optima"/>
                      </a:endParaRPr>
                    </a:p>
                  </a:txBody>
                  <a:tcPr marT="45700" marB="45700"/>
                </a:tc>
              </a:tr>
            </a:tbl>
          </a:graphicData>
        </a:graphic>
      </p:graphicFrame>
      <p:sp>
        <p:nvSpPr>
          <p:cNvPr id="36878" name="TextBox 8"/>
          <p:cNvSpPr txBox="1">
            <a:spLocks noChangeArrowheads="1"/>
          </p:cNvSpPr>
          <p:nvPr/>
        </p:nvSpPr>
        <p:spPr bwMode="auto">
          <a:xfrm>
            <a:off x="1247775" y="4994275"/>
            <a:ext cx="6723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a:latin typeface="Optima" pitchFamily="-84" charset="0"/>
              </a:rPr>
              <a:t>Note: The data are adapted from </a:t>
            </a:r>
            <a:r>
              <a:rPr lang="en-US" altLang="en-US">
                <a:latin typeface="Optima" pitchFamily="-84" charset="0"/>
                <a:ea typeface="MS Mincho" panose="02020609040205080304" pitchFamily="49" charset="-128"/>
              </a:rPr>
              <a:t>“</a:t>
            </a:r>
            <a:r>
              <a:rPr lang="en-US" altLang="ja-JP">
                <a:latin typeface="Optima" pitchFamily="-84" charset="0"/>
                <a:ea typeface="MS Mincho" panose="02020609040205080304" pitchFamily="49" charset="-128"/>
              </a:rPr>
              <a:t>The European Union and Russia” (2007). Retrieved from </a:t>
            </a:r>
            <a:r>
              <a:rPr lang="en-US" altLang="en-US">
                <a:latin typeface="Optima" pitchFamily="-84" charset="0"/>
                <a:hlinkClick r:id="rId3"/>
              </a:rPr>
              <a:t>http://epp.eurostat.ec.europa.eu</a:t>
            </a:r>
            <a:r>
              <a:rPr lang="en-US" altLang="en-US">
                <a:latin typeface="Optima" pitchFamily="-84" charset="0"/>
              </a:rPr>
              <a:t> </a:t>
            </a:r>
          </a:p>
          <a:p>
            <a:pPr eaLnBrk="1" hangingPunct="1"/>
            <a:endParaRPr lang="en-US" altLang="en-US">
              <a:latin typeface="Optima" pitchFamily="-84" charset="0"/>
            </a:endParaRPr>
          </a:p>
        </p:txBody>
      </p:sp>
      <p:grpSp>
        <p:nvGrpSpPr>
          <p:cNvPr id="36879" name="Group 9"/>
          <p:cNvGrpSpPr>
            <a:grpSpLocks/>
          </p:cNvGrpSpPr>
          <p:nvPr/>
        </p:nvGrpSpPr>
        <p:grpSpPr bwMode="auto">
          <a:xfrm>
            <a:off x="4235450" y="215900"/>
            <a:ext cx="4908550" cy="1276350"/>
            <a:chOff x="4235019" y="215386"/>
            <a:chExt cx="4908981" cy="1277461"/>
          </a:xfrm>
        </p:grpSpPr>
        <p:grpSp>
          <p:nvGrpSpPr>
            <p:cNvPr id="36880" name="Group 5"/>
            <p:cNvGrpSpPr>
              <a:grpSpLocks/>
            </p:cNvGrpSpPr>
            <p:nvPr/>
          </p:nvGrpSpPr>
          <p:grpSpPr bwMode="auto">
            <a:xfrm>
              <a:off x="4235019" y="215386"/>
              <a:ext cx="4908981" cy="1277461"/>
              <a:chOff x="0" y="2220850"/>
              <a:chExt cx="9144000" cy="2762588"/>
            </a:xfrm>
          </p:grpSpPr>
          <p:sp>
            <p:nvSpPr>
              <p:cNvPr id="13" name="Rectangle 12"/>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6883" name="Picture 13" descr="High-Rez-OWL-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81" name="TextBox 2"/>
            <p:cNvSpPr txBox="1">
              <a:spLocks noChangeArrowheads="1"/>
            </p:cNvSpPr>
            <p:nvPr/>
          </p:nvSpPr>
          <p:spPr bwMode="auto">
            <a:xfrm>
              <a:off x="7063413" y="746373"/>
              <a:ext cx="9204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Tables</a:t>
              </a:r>
              <a:endParaRPr lang="en-US" altLang="en-US"/>
            </a:p>
          </p:txBody>
        </p:sp>
      </p:gr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5"/>
          <p:cNvSpPr txBox="1">
            <a:spLocks noChangeArrowheads="1"/>
          </p:cNvSpPr>
          <p:nvPr/>
        </p:nvSpPr>
        <p:spPr bwMode="auto">
          <a:xfrm>
            <a:off x="363538" y="2216150"/>
            <a:ext cx="8534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itchFamily="-84" charset="0"/>
              </a:rPr>
              <a:t>Label figures with an Arabic numeral and provide a title. The label and the title appear on the same line below the figure, flush-left .</a:t>
            </a:r>
          </a:p>
          <a:p>
            <a:pPr eaLnBrk="1" hangingPunct="1"/>
            <a:endParaRPr lang="en-US" altLang="en-US" sz="2000">
              <a:latin typeface="Optima" pitchFamily="-84" charset="0"/>
            </a:endParaRPr>
          </a:p>
          <a:p>
            <a:pPr eaLnBrk="1" hangingPunct="1"/>
            <a:r>
              <a:rPr lang="en-US" altLang="en-US" sz="2000">
                <a:latin typeface="Optima" pitchFamily="-84" charset="0"/>
              </a:rPr>
              <a:t>You might provide an additional title centered above the figure. </a:t>
            </a:r>
          </a:p>
          <a:p>
            <a:pPr eaLnBrk="1" hangingPunct="1"/>
            <a:endParaRPr lang="en-US" altLang="en-US" sz="2000">
              <a:latin typeface="Optima" pitchFamily="-84" charset="0"/>
            </a:endParaRPr>
          </a:p>
          <a:p>
            <a:pPr eaLnBrk="1" hangingPunct="1"/>
            <a:r>
              <a:rPr lang="en-US" altLang="en-US" sz="2000">
                <a:latin typeface="Optima" pitchFamily="-84" charset="0"/>
              </a:rPr>
              <a:t>Cite the source below the label and the title.</a:t>
            </a:r>
          </a:p>
          <a:p>
            <a:pPr eaLnBrk="1" hangingPunct="1"/>
            <a:endParaRPr lang="en-US" altLang="en-US" sz="2000">
              <a:latin typeface="Optima" pitchFamily="-84" charset="0"/>
            </a:endParaRPr>
          </a:p>
          <a:p>
            <a:pPr eaLnBrk="1" hangingPunct="1"/>
            <a:r>
              <a:rPr lang="en-US" altLang="en-US" sz="2000" i="1">
                <a:solidFill>
                  <a:srgbClr val="0070C0"/>
                </a:solidFill>
                <a:latin typeface="Optima" pitchFamily="-84" charset="0"/>
              </a:rPr>
              <a:t>Figure 1. </a:t>
            </a:r>
            <a:r>
              <a:rPr lang="en-US" altLang="en-US" sz="2000">
                <a:solidFill>
                  <a:srgbClr val="0070C0"/>
                </a:solidFill>
                <a:latin typeface="Optima" pitchFamily="-84" charset="0"/>
              </a:rPr>
              <a:t>Internet users in Europe. Adapted from </a:t>
            </a:r>
            <a:r>
              <a:rPr lang="en-US" altLang="en-US" sz="2000" i="1">
                <a:solidFill>
                  <a:srgbClr val="0070C0"/>
                </a:solidFill>
                <a:latin typeface="Optima" pitchFamily="-84" charset="0"/>
              </a:rPr>
              <a:t>The European Union and Russia: Statistical comparison</a:t>
            </a:r>
            <a:r>
              <a:rPr lang="en-US" altLang="en-US" sz="2000">
                <a:solidFill>
                  <a:srgbClr val="0070C0"/>
                </a:solidFill>
                <a:latin typeface="Optima" pitchFamily="-84" charset="0"/>
              </a:rPr>
              <a:t> by Eurostat Statistical Books, 2007, 	Retrieved from </a:t>
            </a:r>
            <a:r>
              <a:rPr lang="en-US" altLang="en-US" sz="2000">
                <a:solidFill>
                  <a:srgbClr val="0070C0"/>
                </a:solidFill>
                <a:latin typeface="Optima" pitchFamily="-84" charset="0"/>
                <a:hlinkClick r:id="rId3"/>
              </a:rPr>
              <a:t>http://epp.eurostat.ec.europa.eu</a:t>
            </a:r>
            <a:r>
              <a:rPr lang="en-US" altLang="en-US" sz="2000">
                <a:solidFill>
                  <a:srgbClr val="0070C0"/>
                </a:solidFill>
                <a:latin typeface="Optima" pitchFamily="-84" charset="0"/>
              </a:rPr>
              <a:t> </a:t>
            </a:r>
          </a:p>
          <a:p>
            <a:pPr eaLnBrk="1" hangingPunct="1"/>
            <a:endParaRPr lang="en-US" altLang="en-US" sz="2000">
              <a:latin typeface="Optima" pitchFamily="-84" charset="0"/>
            </a:endParaRPr>
          </a:p>
          <a:p>
            <a:pPr eaLnBrk="1" hangingPunct="1"/>
            <a:endParaRPr lang="en-US" altLang="en-US" sz="2000">
              <a:latin typeface="Optima" pitchFamily="-84" charset="0"/>
            </a:endParaRPr>
          </a:p>
        </p:txBody>
      </p:sp>
      <p:grpSp>
        <p:nvGrpSpPr>
          <p:cNvPr id="37891" name="Group 7"/>
          <p:cNvGrpSpPr>
            <a:grpSpLocks/>
          </p:cNvGrpSpPr>
          <p:nvPr/>
        </p:nvGrpSpPr>
        <p:grpSpPr bwMode="auto">
          <a:xfrm>
            <a:off x="4235450" y="215900"/>
            <a:ext cx="4908550" cy="1276350"/>
            <a:chOff x="4235019" y="215386"/>
            <a:chExt cx="4908981" cy="1277461"/>
          </a:xfrm>
        </p:grpSpPr>
        <p:grpSp>
          <p:nvGrpSpPr>
            <p:cNvPr id="37892" name="Group 5"/>
            <p:cNvGrpSpPr>
              <a:grpSpLocks/>
            </p:cNvGrpSpPr>
            <p:nvPr/>
          </p:nvGrpSpPr>
          <p:grpSpPr bwMode="auto">
            <a:xfrm>
              <a:off x="4235019" y="215386"/>
              <a:ext cx="4908981" cy="1277461"/>
              <a:chOff x="0" y="2220850"/>
              <a:chExt cx="9144000" cy="2762588"/>
            </a:xfrm>
          </p:grpSpPr>
          <p:sp>
            <p:nvSpPr>
              <p:cNvPr id="11" name="Rectangle 10"/>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7895" name="Picture 11" descr="High-Rez-OWL-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3" name="TextBox 2"/>
            <p:cNvSpPr txBox="1">
              <a:spLocks noChangeArrowheads="1"/>
            </p:cNvSpPr>
            <p:nvPr/>
          </p:nvSpPr>
          <p:spPr bwMode="auto">
            <a:xfrm>
              <a:off x="7063413" y="746373"/>
              <a:ext cx="10326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Figures</a:t>
              </a:r>
              <a:endParaRPr lang="en-US" altLang="en-US"/>
            </a:p>
          </p:txBody>
        </p:sp>
      </p:gr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5"/>
          <p:cNvSpPr txBox="1">
            <a:spLocks noChangeArrowheads="1"/>
          </p:cNvSpPr>
          <p:nvPr/>
        </p:nvSpPr>
        <p:spPr bwMode="auto">
          <a:xfrm>
            <a:off x="609600" y="2216150"/>
            <a:ext cx="85344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latin typeface="Optima" pitchFamily="-84" charset="0"/>
              </a:rPr>
              <a:t>The Purdue OWL: </a:t>
            </a:r>
            <a:r>
              <a:rPr lang="en-US" altLang="en-US" sz="2000">
                <a:latin typeface="Optima" pitchFamily="-84" charset="0"/>
                <a:hlinkClick r:id="rId3"/>
              </a:rPr>
              <a:t>http://owl.english.purdue.edu</a:t>
            </a:r>
            <a:r>
              <a:rPr lang="en-US" altLang="en-US" sz="2000">
                <a:latin typeface="Optima" pitchFamily="-84" charset="0"/>
              </a:rPr>
              <a:t>  </a:t>
            </a:r>
            <a:br>
              <a:rPr lang="en-US" altLang="en-US" sz="2000">
                <a:latin typeface="Optima" pitchFamily="-84" charset="0"/>
              </a:rPr>
            </a:br>
            <a:endParaRPr lang="en-US" altLang="en-US" sz="2000">
              <a:latin typeface="Optima" pitchFamily="-84" charset="0"/>
            </a:endParaRPr>
          </a:p>
          <a:p>
            <a:pPr eaLnBrk="1" hangingPunct="1"/>
            <a:r>
              <a:rPr lang="en-US" altLang="en-US" sz="2000">
                <a:latin typeface="Optima" pitchFamily="-84" charset="0"/>
              </a:rPr>
              <a:t>The Purdue Writing Lab @ HEAV 226</a:t>
            </a:r>
            <a:br>
              <a:rPr lang="en-US" altLang="en-US" sz="2000">
                <a:latin typeface="Optima" pitchFamily="-84" charset="0"/>
              </a:rPr>
            </a:br>
            <a:endParaRPr lang="en-US" altLang="en-US" sz="2000">
              <a:latin typeface="Optima" pitchFamily="-84" charset="0"/>
            </a:endParaRPr>
          </a:p>
          <a:p>
            <a:pPr eaLnBrk="1" hangingPunct="1"/>
            <a:r>
              <a:rPr lang="en-US" altLang="en-US" sz="2000">
                <a:latin typeface="Optima" pitchFamily="-84" charset="0"/>
              </a:rPr>
              <a:t>Composition textbooks</a:t>
            </a:r>
            <a:br>
              <a:rPr lang="en-US" altLang="en-US" sz="2000">
                <a:latin typeface="Optima" pitchFamily="-84" charset="0"/>
              </a:rPr>
            </a:br>
            <a:endParaRPr lang="en-US" altLang="en-US" sz="2000">
              <a:latin typeface="Optima" pitchFamily="-84" charset="0"/>
            </a:endParaRPr>
          </a:p>
          <a:p>
            <a:pPr eaLnBrk="1" hangingPunct="1"/>
            <a:r>
              <a:rPr lang="en-US" altLang="en-US" sz="2000" i="1">
                <a:latin typeface="Optima" pitchFamily="-84" charset="0"/>
              </a:rPr>
              <a:t>Publication Manual of the American Psychological Association, </a:t>
            </a:r>
            <a:r>
              <a:rPr lang="en-US" altLang="en-US" sz="2000">
                <a:latin typeface="Optima" pitchFamily="-84" charset="0"/>
              </a:rPr>
              <a:t>6</a:t>
            </a:r>
            <a:r>
              <a:rPr lang="en-US" altLang="en-US" sz="2000" baseline="30000">
                <a:latin typeface="Optima" pitchFamily="-84" charset="0"/>
              </a:rPr>
              <a:t>th</a:t>
            </a:r>
            <a:r>
              <a:rPr lang="en-US" altLang="en-US" sz="2000">
                <a:latin typeface="Optima" pitchFamily="-84" charset="0"/>
              </a:rPr>
              <a:t> ed.</a:t>
            </a:r>
            <a:br>
              <a:rPr lang="en-US" altLang="en-US" sz="2000">
                <a:latin typeface="Optima" pitchFamily="-84" charset="0"/>
              </a:rPr>
            </a:br>
            <a:endParaRPr lang="en-US" altLang="en-US" sz="2000">
              <a:latin typeface="Optima" pitchFamily="-84" charset="0"/>
            </a:endParaRPr>
          </a:p>
          <a:p>
            <a:pPr eaLnBrk="1" hangingPunct="1"/>
            <a:r>
              <a:rPr lang="en-US" altLang="en-US" sz="2000">
                <a:latin typeface="Optima" pitchFamily="-84" charset="0"/>
              </a:rPr>
              <a:t>APA’</a:t>
            </a:r>
            <a:r>
              <a:rPr lang="en-US" altLang="ja-JP" sz="2000">
                <a:latin typeface="Optima" pitchFamily="-84" charset="0"/>
                <a:ea typeface="MS Mincho" panose="02020609040205080304" pitchFamily="49" charset="-128"/>
              </a:rPr>
              <a:t>s website: </a:t>
            </a:r>
            <a:r>
              <a:rPr lang="en-US" altLang="ja-JP" sz="2000">
                <a:latin typeface="Optima" pitchFamily="-84" charset="0"/>
                <a:ea typeface="MS Mincho" panose="02020609040205080304" pitchFamily="49" charset="-128"/>
                <a:hlinkClick r:id="rId4"/>
              </a:rPr>
              <a:t>http://www.apastyle.org</a:t>
            </a:r>
            <a:r>
              <a:rPr lang="en-US" altLang="ja-JP" sz="2000">
                <a:latin typeface="Optima" pitchFamily="-84" charset="0"/>
                <a:ea typeface="MS Mincho" panose="02020609040205080304" pitchFamily="49" charset="-128"/>
              </a:rPr>
              <a:t> </a:t>
            </a:r>
            <a:endParaRPr lang="en-US" altLang="en-US" sz="2000">
              <a:latin typeface="Optima" pitchFamily="-84" charset="0"/>
            </a:endParaRPr>
          </a:p>
          <a:p>
            <a:pPr eaLnBrk="1" hangingPunct="1"/>
            <a:endParaRPr lang="en-US" altLang="en-US" sz="2000">
              <a:latin typeface="Optima" pitchFamily="-84" charset="0"/>
            </a:endParaRPr>
          </a:p>
        </p:txBody>
      </p:sp>
      <p:grpSp>
        <p:nvGrpSpPr>
          <p:cNvPr id="38915" name="Group 7"/>
          <p:cNvGrpSpPr>
            <a:grpSpLocks/>
          </p:cNvGrpSpPr>
          <p:nvPr/>
        </p:nvGrpSpPr>
        <p:grpSpPr bwMode="auto">
          <a:xfrm>
            <a:off x="4235450" y="215900"/>
            <a:ext cx="4941888" cy="1276350"/>
            <a:chOff x="4235019" y="215386"/>
            <a:chExt cx="4942906" cy="1277461"/>
          </a:xfrm>
        </p:grpSpPr>
        <p:grpSp>
          <p:nvGrpSpPr>
            <p:cNvPr id="38916" name="Group 5"/>
            <p:cNvGrpSpPr>
              <a:grpSpLocks/>
            </p:cNvGrpSpPr>
            <p:nvPr/>
          </p:nvGrpSpPr>
          <p:grpSpPr bwMode="auto">
            <a:xfrm>
              <a:off x="4235019" y="215386"/>
              <a:ext cx="4908981" cy="1277461"/>
              <a:chOff x="0" y="2220850"/>
              <a:chExt cx="9144000" cy="2762588"/>
            </a:xfrm>
          </p:grpSpPr>
          <p:sp>
            <p:nvSpPr>
              <p:cNvPr id="11" name="Rectangle 10"/>
              <p:cNvSpPr/>
              <p:nvPr/>
            </p:nvSpPr>
            <p:spPr>
              <a:xfrm>
                <a:off x="0" y="3193255"/>
                <a:ext cx="9145081"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8919" name="Picture 11" descr="High-Rez-OWL-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7" name="TextBox 2"/>
            <p:cNvSpPr txBox="1">
              <a:spLocks noChangeArrowheads="1"/>
            </p:cNvSpPr>
            <p:nvPr/>
          </p:nvSpPr>
          <p:spPr bwMode="auto">
            <a:xfrm>
              <a:off x="6545473" y="746373"/>
              <a:ext cx="26324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Additional Resources</a:t>
              </a:r>
              <a:endParaRPr lang="en-US" altLang="en-US"/>
            </a:p>
          </p:txBody>
        </p:sp>
      </p:gr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5"/>
          <p:cNvGrpSpPr>
            <a:grpSpLocks/>
          </p:cNvGrpSpPr>
          <p:nvPr/>
        </p:nvGrpSpPr>
        <p:grpSpPr bwMode="auto">
          <a:xfrm>
            <a:off x="0" y="0"/>
            <a:ext cx="9144000" cy="2762250"/>
            <a:chOff x="0" y="2220850"/>
            <a:chExt cx="9144000" cy="2762588"/>
          </a:xfrm>
        </p:grpSpPr>
        <p:sp>
          <p:nvSpPr>
            <p:cNvPr id="5" name="Rectangle 4"/>
            <p:cNvSpPr>
              <a:spLocks noChangeArrowheads="1"/>
            </p:cNvSpPr>
            <p:nvPr/>
          </p:nvSpPr>
          <p:spPr bwMode="auto">
            <a:xfrm>
              <a:off x="0" y="3194107"/>
              <a:ext cx="9144000" cy="1187595"/>
            </a:xfrm>
            <a:prstGeom prst="rect">
              <a:avLst/>
            </a:prstGeom>
            <a:solidFill>
              <a:srgbClr val="F28B16"/>
            </a:solidFill>
            <a:ln w="9525">
              <a:solidFill>
                <a:srgbClr val="9FD62E"/>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39942" name="Picture 3"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a:off x="4284663" y="1236663"/>
            <a:ext cx="4859337" cy="646112"/>
          </a:xfrm>
          <a:prstGeom prst="rect">
            <a:avLst/>
          </a:prstGeom>
          <a:noFill/>
        </p:spPr>
        <p:txBody>
          <a:bodyPr>
            <a:spAutoFit/>
          </a:bodyPr>
          <a:lstStyle/>
          <a:p>
            <a:pPr algn="ctr" fontAlgn="auto">
              <a:spcBef>
                <a:spcPts val="0"/>
              </a:spcBef>
              <a:spcAft>
                <a:spcPts val="0"/>
              </a:spcAft>
              <a:defRPr/>
            </a:pPr>
            <a:r>
              <a:rPr lang="en-US" sz="3600" spc="-100" dirty="0">
                <a:latin typeface="Book Antiqua"/>
                <a:ea typeface="+mn-ea"/>
                <a:cs typeface="Book Antiqua"/>
              </a:rPr>
              <a:t>The End</a:t>
            </a:r>
          </a:p>
        </p:txBody>
      </p:sp>
      <p:sp>
        <p:nvSpPr>
          <p:cNvPr id="39940" name="TextBox 1"/>
          <p:cNvSpPr txBox="1">
            <a:spLocks noChangeArrowheads="1"/>
          </p:cNvSpPr>
          <p:nvPr/>
        </p:nvSpPr>
        <p:spPr bwMode="auto">
          <a:xfrm>
            <a:off x="2038350" y="2762250"/>
            <a:ext cx="5884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APA Formatting and Style Guide</a:t>
            </a:r>
            <a:endParaRPr lang="en-US" altLang="en-US" sz="1900"/>
          </a:p>
          <a:p>
            <a:pPr eaLnBrk="1" hangingPunct="1"/>
            <a:endParaRPr lang="en-US" altLang="en-US" sz="1900"/>
          </a:p>
          <a:p>
            <a:pPr eaLnBrk="1" hangingPunct="1"/>
            <a:r>
              <a:rPr lang="en-US" altLang="en-US" sz="1500"/>
              <a:t>Brought to you in cooperation with the Purdue Online Writing Lab</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419100" y="2098675"/>
            <a:ext cx="83200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a:latin typeface="Optima" pitchFamily="-84" charset="0"/>
              </a:rPr>
              <a:t>Language in an APA paper should be:</a:t>
            </a:r>
          </a:p>
          <a:p>
            <a:pPr eaLnBrk="1" hangingPunct="1"/>
            <a:endParaRPr lang="en-US" altLang="en-US">
              <a:latin typeface="Optima" pitchFamily="-84" charset="0"/>
            </a:endParaRPr>
          </a:p>
          <a:p>
            <a:pPr eaLnBrk="1" hangingPunct="1">
              <a:buFont typeface="Arial" panose="020B0604020202020204" pitchFamily="34" charset="0"/>
              <a:buChar char="•"/>
            </a:pPr>
            <a:r>
              <a:rPr lang="en-US" altLang="en-US" sz="2400" b="1">
                <a:latin typeface="Optima" pitchFamily="-84" charset="0"/>
              </a:rPr>
              <a:t> Clear</a:t>
            </a:r>
            <a:r>
              <a:rPr lang="en-US" altLang="en-US" sz="2400">
                <a:latin typeface="Optima" pitchFamily="-84" charset="0"/>
              </a:rPr>
              <a:t>: be specific in descriptions and explanations</a:t>
            </a:r>
          </a:p>
          <a:p>
            <a:pPr lvl="1" eaLnBrk="1" hangingPunct="1"/>
            <a:endParaRPr lang="en-US" altLang="en-US" sz="2400">
              <a:latin typeface="Optima" pitchFamily="-84" charset="0"/>
            </a:endParaRPr>
          </a:p>
          <a:p>
            <a:pPr eaLnBrk="1" hangingPunct="1">
              <a:buFont typeface="Arial" panose="020B0604020202020204" pitchFamily="34" charset="0"/>
              <a:buChar char="•"/>
            </a:pPr>
            <a:r>
              <a:rPr lang="en-US" altLang="en-US" sz="2400" b="1">
                <a:latin typeface="Optima" pitchFamily="-84" charset="0"/>
              </a:rPr>
              <a:t> Concise</a:t>
            </a:r>
            <a:r>
              <a:rPr lang="en-US" altLang="en-US" sz="2400">
                <a:latin typeface="Optima" pitchFamily="-84" charset="0"/>
              </a:rPr>
              <a:t>: condense information when you can</a:t>
            </a:r>
          </a:p>
          <a:p>
            <a:pPr lvl="1" eaLnBrk="1" hangingPunct="1">
              <a:buFont typeface="Arial" panose="020B0604020202020204" pitchFamily="34" charset="0"/>
              <a:buChar char="•"/>
            </a:pPr>
            <a:endParaRPr lang="en-US" altLang="en-US" sz="2400">
              <a:latin typeface="Optima" pitchFamily="-84" charset="0"/>
            </a:endParaRPr>
          </a:p>
          <a:p>
            <a:pPr eaLnBrk="1" hangingPunct="1">
              <a:buFont typeface="Arial" panose="020B0604020202020204" pitchFamily="34" charset="0"/>
              <a:buChar char="•"/>
            </a:pPr>
            <a:r>
              <a:rPr lang="en-US" altLang="en-US" sz="2400" b="1">
                <a:latin typeface="Optima" pitchFamily="-84" charset="0"/>
              </a:rPr>
              <a:t> Plain</a:t>
            </a:r>
            <a:r>
              <a:rPr lang="en-US" altLang="en-US" sz="2400">
                <a:latin typeface="Optima" pitchFamily="-84" charset="0"/>
              </a:rPr>
              <a:t>: use simple, descriptive adjectives and  minimize figurative language</a:t>
            </a:r>
          </a:p>
          <a:p>
            <a:pPr eaLnBrk="1" hangingPunct="1"/>
            <a:endParaRPr lang="en-US" altLang="en-US" sz="2400">
              <a:latin typeface="Optima" pitchFamily="-84" charset="0"/>
            </a:endParaRPr>
          </a:p>
          <a:p>
            <a:pPr eaLnBrk="1" hangingPunct="1"/>
            <a:endParaRPr lang="en-US" altLang="en-US">
              <a:latin typeface="Optima" pitchFamily="-84" charset="0"/>
            </a:endParaRPr>
          </a:p>
        </p:txBody>
      </p:sp>
      <p:grpSp>
        <p:nvGrpSpPr>
          <p:cNvPr id="5123" name="Group 22"/>
          <p:cNvGrpSpPr>
            <a:grpSpLocks/>
          </p:cNvGrpSpPr>
          <p:nvPr/>
        </p:nvGrpSpPr>
        <p:grpSpPr bwMode="auto">
          <a:xfrm>
            <a:off x="4235450" y="215900"/>
            <a:ext cx="4908550" cy="1276350"/>
            <a:chOff x="4235019" y="215386"/>
            <a:chExt cx="4908981" cy="1277461"/>
          </a:xfrm>
        </p:grpSpPr>
        <p:grpSp>
          <p:nvGrpSpPr>
            <p:cNvPr id="5124" name="Group 5"/>
            <p:cNvGrpSpPr>
              <a:grpSpLocks/>
            </p:cNvGrpSpPr>
            <p:nvPr/>
          </p:nvGrpSpPr>
          <p:grpSpPr bwMode="auto">
            <a:xfrm>
              <a:off x="4235019" y="215386"/>
              <a:ext cx="4908981" cy="1277461"/>
              <a:chOff x="0" y="2220850"/>
              <a:chExt cx="9144000" cy="2762588"/>
            </a:xfrm>
          </p:grpSpPr>
          <p:sp>
            <p:nvSpPr>
              <p:cNvPr id="26" name="Rectangle 25"/>
              <p:cNvSpPr/>
              <p:nvPr/>
            </p:nvSpPr>
            <p:spPr>
              <a:xfrm>
                <a:off x="0" y="3193255"/>
                <a:ext cx="9144000"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127" name="Picture 26"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5" name="TextBox 2"/>
            <p:cNvSpPr txBox="1">
              <a:spLocks noChangeArrowheads="1"/>
            </p:cNvSpPr>
            <p:nvPr/>
          </p:nvSpPr>
          <p:spPr bwMode="auto">
            <a:xfrm>
              <a:off x="7063413" y="746373"/>
              <a:ext cx="13099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000"/>
                <a:t>Language</a:t>
              </a:r>
              <a:endParaRPr lang="en-US" altLang="en-US"/>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419100" y="1843088"/>
            <a:ext cx="8355013"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lnSpc>
                <a:spcPct val="150000"/>
              </a:lnSpc>
            </a:pPr>
            <a:r>
              <a:rPr lang="en-US" altLang="en-US" sz="2400" b="1">
                <a:latin typeface="Optima" pitchFamily="-84" charset="0"/>
              </a:rPr>
              <a:t>The Literature Review: </a:t>
            </a:r>
          </a:p>
          <a:p>
            <a:pPr lvl="1" eaLnBrk="1" hangingPunct="1">
              <a:buFont typeface="Arial" panose="020B0604020202020204" pitchFamily="34" charset="0"/>
              <a:buChar char="•"/>
            </a:pPr>
            <a:r>
              <a:rPr lang="en-US" altLang="en-US" sz="2400">
                <a:latin typeface="Optima" pitchFamily="-84" charset="0"/>
              </a:rPr>
              <a:t> Summarizes scientific literature on a particular research topic</a:t>
            </a:r>
            <a:br>
              <a:rPr lang="en-US" altLang="en-US" sz="2400">
                <a:latin typeface="Optima" pitchFamily="-84" charset="0"/>
              </a:rPr>
            </a:br>
            <a:endParaRPr lang="en-US" altLang="en-US" sz="2400">
              <a:latin typeface="Optima" pitchFamily="-84" charset="0"/>
            </a:endParaRPr>
          </a:p>
          <a:p>
            <a:pPr lvl="1" eaLnBrk="1" hangingPunct="1">
              <a:buFont typeface="Arial" panose="020B0604020202020204" pitchFamily="34" charset="0"/>
              <a:buChar char="•"/>
            </a:pPr>
            <a:r>
              <a:rPr lang="en-US" altLang="en-US" sz="2400">
                <a:latin typeface="Optima" pitchFamily="-84" charset="0"/>
              </a:rPr>
              <a:t> Includes:</a:t>
            </a:r>
          </a:p>
          <a:p>
            <a:pPr lvl="2" eaLnBrk="1" hangingPunct="1">
              <a:buFont typeface="Arial" panose="020B0604020202020204" pitchFamily="34" charset="0"/>
              <a:buChar char="•"/>
            </a:pPr>
            <a:r>
              <a:rPr lang="en-US" altLang="en-US" sz="2400">
                <a:latin typeface="Optima" pitchFamily="-84" charset="0"/>
              </a:rPr>
              <a:t> a title page, </a:t>
            </a:r>
          </a:p>
          <a:p>
            <a:pPr lvl="2" eaLnBrk="1" hangingPunct="1">
              <a:buFont typeface="Arial" panose="020B0604020202020204" pitchFamily="34" charset="0"/>
              <a:buChar char="•"/>
            </a:pPr>
            <a:r>
              <a:rPr lang="en-US" altLang="en-US" sz="2400">
                <a:latin typeface="Optima" pitchFamily="-84" charset="0"/>
              </a:rPr>
              <a:t> introduction, and </a:t>
            </a:r>
          </a:p>
          <a:p>
            <a:pPr lvl="2" eaLnBrk="1" hangingPunct="1">
              <a:buFont typeface="Arial" panose="020B0604020202020204" pitchFamily="34" charset="0"/>
              <a:buChar char="•"/>
            </a:pPr>
            <a:r>
              <a:rPr lang="en-US" altLang="en-US" sz="2400">
                <a:latin typeface="Optima" pitchFamily="-84" charset="0"/>
              </a:rPr>
              <a:t> a list of references</a:t>
            </a:r>
          </a:p>
          <a:p>
            <a:pPr lvl="1" eaLnBrk="1" hangingPunct="1"/>
            <a:endParaRPr lang="en-US" altLang="en-US" sz="2400">
              <a:latin typeface="Optima" pitchFamily="-84" charset="0"/>
            </a:endParaRPr>
          </a:p>
        </p:txBody>
      </p:sp>
      <p:grpSp>
        <p:nvGrpSpPr>
          <p:cNvPr id="6147" name="Group 17"/>
          <p:cNvGrpSpPr>
            <a:grpSpLocks/>
          </p:cNvGrpSpPr>
          <p:nvPr/>
        </p:nvGrpSpPr>
        <p:grpSpPr bwMode="auto">
          <a:xfrm>
            <a:off x="4235450" y="215900"/>
            <a:ext cx="4911725" cy="1276350"/>
            <a:chOff x="4235019" y="215386"/>
            <a:chExt cx="4912185" cy="1277461"/>
          </a:xfrm>
        </p:grpSpPr>
        <p:grpSp>
          <p:nvGrpSpPr>
            <p:cNvPr id="6148" name="Group 5"/>
            <p:cNvGrpSpPr>
              <a:grpSpLocks/>
            </p:cNvGrpSpPr>
            <p:nvPr/>
          </p:nvGrpSpPr>
          <p:grpSpPr bwMode="auto">
            <a:xfrm>
              <a:off x="4235019" y="215386"/>
              <a:ext cx="4908981" cy="1277461"/>
              <a:chOff x="0" y="2220850"/>
              <a:chExt cx="9144000" cy="2762588"/>
            </a:xfrm>
          </p:grpSpPr>
          <p:sp>
            <p:nvSpPr>
              <p:cNvPr id="21" name="Rectangle 20"/>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6151" name="Picture 2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9" name="TextBox 2"/>
            <p:cNvSpPr txBox="1">
              <a:spLocks noChangeArrowheads="1"/>
            </p:cNvSpPr>
            <p:nvPr/>
          </p:nvSpPr>
          <p:spPr bwMode="auto">
            <a:xfrm>
              <a:off x="6535592" y="746373"/>
              <a:ext cx="2611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a:t>Types of APA Papers</a:t>
              </a:r>
              <a:endParaRPr lang="en-US" altLang="en-US"/>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419100" y="1612900"/>
            <a:ext cx="83550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b="1">
                <a:latin typeface="Optima" pitchFamily="-84" charset="0"/>
              </a:rPr>
              <a:t>The Experimental Report:</a:t>
            </a:r>
          </a:p>
          <a:p>
            <a:pPr lvl="1" eaLnBrk="1" hangingPunct="1">
              <a:buFont typeface="Arial" panose="020B0604020202020204" pitchFamily="34" charset="0"/>
              <a:buChar char="•"/>
            </a:pPr>
            <a:r>
              <a:rPr lang="en-US" altLang="en-US" sz="2400">
                <a:latin typeface="Optima" pitchFamily="-84" charset="0"/>
              </a:rPr>
              <a:t> Describes your experimental research</a:t>
            </a:r>
            <a:br>
              <a:rPr lang="en-US" altLang="en-US" sz="2400">
                <a:latin typeface="Optima" pitchFamily="-84" charset="0"/>
              </a:rPr>
            </a:br>
            <a:endParaRPr lang="en-US" altLang="en-US" sz="2400">
              <a:latin typeface="Optima" pitchFamily="-84" charset="0"/>
            </a:endParaRPr>
          </a:p>
          <a:p>
            <a:pPr lvl="1" eaLnBrk="1" hangingPunct="1">
              <a:buFont typeface="Arial" panose="020B0604020202020204" pitchFamily="34" charset="0"/>
              <a:buChar char="•"/>
            </a:pPr>
            <a:r>
              <a:rPr lang="en-US" altLang="en-US" sz="2400">
                <a:latin typeface="Optima" pitchFamily="-84" charset="0"/>
              </a:rPr>
              <a:t> Includes:</a:t>
            </a:r>
          </a:p>
          <a:p>
            <a:pPr lvl="2" eaLnBrk="1" hangingPunct="1">
              <a:buFont typeface="Arial" panose="020B0604020202020204" pitchFamily="34" charset="0"/>
              <a:buChar char="•"/>
            </a:pPr>
            <a:r>
              <a:rPr lang="en-US" altLang="en-US" sz="2400">
                <a:latin typeface="Optima" pitchFamily="-84" charset="0"/>
              </a:rPr>
              <a:t> a title page,</a:t>
            </a:r>
          </a:p>
          <a:p>
            <a:pPr lvl="2" eaLnBrk="1" hangingPunct="1">
              <a:buFont typeface="Arial" panose="020B0604020202020204" pitchFamily="34" charset="0"/>
              <a:buChar char="•"/>
            </a:pPr>
            <a:r>
              <a:rPr lang="en-US" altLang="en-US" sz="2400">
                <a:latin typeface="Optima" pitchFamily="-84" charset="0"/>
              </a:rPr>
              <a:t> abstract,</a:t>
            </a:r>
          </a:p>
          <a:p>
            <a:pPr lvl="2" eaLnBrk="1" hangingPunct="1">
              <a:buFont typeface="Arial" panose="020B0604020202020204" pitchFamily="34" charset="0"/>
              <a:buChar char="•"/>
            </a:pPr>
            <a:r>
              <a:rPr lang="en-US" altLang="en-US" sz="2400">
                <a:latin typeface="Optima" pitchFamily="-84" charset="0"/>
              </a:rPr>
              <a:t> introduction,</a:t>
            </a:r>
          </a:p>
          <a:p>
            <a:pPr lvl="2" eaLnBrk="1" hangingPunct="1">
              <a:buFont typeface="Arial" panose="020B0604020202020204" pitchFamily="34" charset="0"/>
              <a:buChar char="•"/>
            </a:pPr>
            <a:r>
              <a:rPr lang="en-US" altLang="en-US" sz="2400">
                <a:latin typeface="Optima" pitchFamily="-84" charset="0"/>
              </a:rPr>
              <a:t> methods, results, and discussion sections,</a:t>
            </a:r>
          </a:p>
          <a:p>
            <a:pPr lvl="2" eaLnBrk="1" hangingPunct="1">
              <a:buFont typeface="Arial" panose="020B0604020202020204" pitchFamily="34" charset="0"/>
              <a:buChar char="•"/>
            </a:pPr>
            <a:r>
              <a:rPr lang="en-US" altLang="en-US" sz="2400">
                <a:latin typeface="Optima" pitchFamily="-84" charset="0"/>
              </a:rPr>
              <a:t> a list of references,</a:t>
            </a:r>
          </a:p>
          <a:p>
            <a:pPr lvl="2" eaLnBrk="1" hangingPunct="1">
              <a:buFont typeface="Arial" panose="020B0604020202020204" pitchFamily="34" charset="0"/>
              <a:buChar char="•"/>
            </a:pPr>
            <a:r>
              <a:rPr lang="en-US" altLang="en-US" sz="2400">
                <a:latin typeface="Optima" pitchFamily="-84" charset="0"/>
              </a:rPr>
              <a:t> appendices,</a:t>
            </a:r>
          </a:p>
          <a:p>
            <a:pPr lvl="2" eaLnBrk="1" hangingPunct="1">
              <a:buFont typeface="Arial" panose="020B0604020202020204" pitchFamily="34" charset="0"/>
              <a:buChar char="•"/>
            </a:pPr>
            <a:r>
              <a:rPr lang="en-US" altLang="en-US" sz="2400">
                <a:latin typeface="Optima" pitchFamily="-84" charset="0"/>
              </a:rPr>
              <a:t> tables, and </a:t>
            </a:r>
          </a:p>
          <a:p>
            <a:pPr lvl="2" eaLnBrk="1" hangingPunct="1">
              <a:buFont typeface="Arial" panose="020B0604020202020204" pitchFamily="34" charset="0"/>
              <a:buChar char="•"/>
            </a:pPr>
            <a:r>
              <a:rPr lang="en-US" altLang="en-US" sz="2400">
                <a:latin typeface="Optima" pitchFamily="-84" charset="0"/>
              </a:rPr>
              <a:t> figures </a:t>
            </a:r>
          </a:p>
          <a:p>
            <a:pPr eaLnBrk="1" hangingPunct="1"/>
            <a:endParaRPr lang="en-US" altLang="en-US">
              <a:latin typeface="Optima" pitchFamily="-84" charset="0"/>
            </a:endParaRPr>
          </a:p>
        </p:txBody>
      </p:sp>
      <p:grpSp>
        <p:nvGrpSpPr>
          <p:cNvPr id="7171" name="Group 17"/>
          <p:cNvGrpSpPr>
            <a:grpSpLocks/>
          </p:cNvGrpSpPr>
          <p:nvPr/>
        </p:nvGrpSpPr>
        <p:grpSpPr bwMode="auto">
          <a:xfrm>
            <a:off x="4235450" y="215900"/>
            <a:ext cx="4911725" cy="1276350"/>
            <a:chOff x="4235019" y="215386"/>
            <a:chExt cx="4912185" cy="1277461"/>
          </a:xfrm>
        </p:grpSpPr>
        <p:grpSp>
          <p:nvGrpSpPr>
            <p:cNvPr id="7172" name="Group 5"/>
            <p:cNvGrpSpPr>
              <a:grpSpLocks/>
            </p:cNvGrpSpPr>
            <p:nvPr/>
          </p:nvGrpSpPr>
          <p:grpSpPr bwMode="auto">
            <a:xfrm>
              <a:off x="4235019" y="215386"/>
              <a:ext cx="4908981" cy="1277461"/>
              <a:chOff x="0" y="2220850"/>
              <a:chExt cx="9144000" cy="2762588"/>
            </a:xfrm>
          </p:grpSpPr>
          <p:sp>
            <p:nvSpPr>
              <p:cNvPr id="21" name="Rectangle 20"/>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175" name="Picture 2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3" name="TextBox 2"/>
            <p:cNvSpPr txBox="1">
              <a:spLocks noChangeArrowheads="1"/>
            </p:cNvSpPr>
            <p:nvPr/>
          </p:nvSpPr>
          <p:spPr bwMode="auto">
            <a:xfrm>
              <a:off x="6535592" y="746373"/>
              <a:ext cx="2611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a:t>Types of APA Papers</a:t>
              </a:r>
              <a:endParaRPr lang="en-US" altLang="en-US"/>
            </a:p>
          </p:txBody>
        </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322263" y="1882775"/>
            <a:ext cx="8462962"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a:latin typeface="Optima" pitchFamily="-84" charset="0"/>
              </a:rPr>
              <a:t>If your paper fits neither category:</a:t>
            </a:r>
          </a:p>
          <a:p>
            <a:pPr eaLnBrk="1" hangingPunct="1"/>
            <a:endParaRPr lang="en-US" altLang="en-US">
              <a:latin typeface="Optima" pitchFamily="-84" charset="0"/>
            </a:endParaRPr>
          </a:p>
          <a:p>
            <a:pPr lvl="1" eaLnBrk="1" hangingPunct="1">
              <a:lnSpc>
                <a:spcPct val="150000"/>
              </a:lnSpc>
              <a:buFont typeface="Arial" panose="020B0604020202020204" pitchFamily="34" charset="0"/>
              <a:buChar char="•"/>
            </a:pPr>
            <a:r>
              <a:rPr lang="en-US" altLang="en-US" sz="2400">
                <a:latin typeface="Optima" pitchFamily="-84" charset="0"/>
              </a:rPr>
              <a:t>Follow the general format</a:t>
            </a:r>
          </a:p>
          <a:p>
            <a:pPr lvl="2" eaLnBrk="1" hangingPunct="1"/>
            <a:endParaRPr lang="en-US" altLang="en-US">
              <a:latin typeface="Optima" pitchFamily="-84" charset="0"/>
            </a:endParaRPr>
          </a:p>
          <a:p>
            <a:pPr lvl="1" eaLnBrk="1" hangingPunct="1">
              <a:buFont typeface="Arial" panose="020B0604020202020204" pitchFamily="34" charset="0"/>
              <a:buChar char="•"/>
            </a:pPr>
            <a:r>
              <a:rPr lang="en-US" altLang="en-US" sz="2400">
                <a:latin typeface="Optima" pitchFamily="-84" charset="0"/>
              </a:rPr>
              <a:t>Consult the instructor</a:t>
            </a:r>
          </a:p>
          <a:p>
            <a:pPr lvl="1" eaLnBrk="1" hangingPunct="1">
              <a:buFont typeface="Arial" panose="020B0604020202020204" pitchFamily="34" charset="0"/>
              <a:buChar char="•"/>
            </a:pPr>
            <a:endParaRPr lang="en-US" altLang="en-US" sz="2400">
              <a:latin typeface="Optima" pitchFamily="-84" charset="0"/>
            </a:endParaRPr>
          </a:p>
          <a:p>
            <a:pPr lvl="1" eaLnBrk="1" hangingPunct="1">
              <a:buFont typeface="Arial" panose="020B0604020202020204" pitchFamily="34" charset="0"/>
              <a:buChar char="•"/>
            </a:pPr>
            <a:r>
              <a:rPr lang="en-US" altLang="en-US" sz="2400">
                <a:latin typeface="Optima" pitchFamily="-84" charset="0"/>
              </a:rPr>
              <a:t>Consult the APA Publication Manual</a:t>
            </a:r>
            <a:endParaRPr lang="en-US" altLang="en-US">
              <a:latin typeface="Optima" pitchFamily="-84" charset="0"/>
            </a:endParaRPr>
          </a:p>
          <a:p>
            <a:pPr eaLnBrk="1" hangingPunct="1"/>
            <a:endParaRPr lang="en-US" altLang="en-US">
              <a:latin typeface="Optima" pitchFamily="-84" charset="0"/>
            </a:endParaRPr>
          </a:p>
        </p:txBody>
      </p:sp>
      <p:grpSp>
        <p:nvGrpSpPr>
          <p:cNvPr id="8195" name="Group 7"/>
          <p:cNvGrpSpPr>
            <a:grpSpLocks/>
          </p:cNvGrpSpPr>
          <p:nvPr/>
        </p:nvGrpSpPr>
        <p:grpSpPr bwMode="auto">
          <a:xfrm>
            <a:off x="4235450" y="215900"/>
            <a:ext cx="4911725" cy="1276350"/>
            <a:chOff x="4235019" y="215386"/>
            <a:chExt cx="4912185" cy="1277461"/>
          </a:xfrm>
        </p:grpSpPr>
        <p:grpSp>
          <p:nvGrpSpPr>
            <p:cNvPr id="8196" name="Group 5"/>
            <p:cNvGrpSpPr>
              <a:grpSpLocks/>
            </p:cNvGrpSpPr>
            <p:nvPr/>
          </p:nvGrpSpPr>
          <p:grpSpPr bwMode="auto">
            <a:xfrm>
              <a:off x="4235019" y="215386"/>
              <a:ext cx="4908981" cy="1277461"/>
              <a:chOff x="0" y="2220850"/>
              <a:chExt cx="9144000" cy="2762588"/>
            </a:xfrm>
          </p:grpSpPr>
          <p:sp>
            <p:nvSpPr>
              <p:cNvPr id="11" name="Rectangle 10"/>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8199"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7" name="TextBox 2"/>
            <p:cNvSpPr txBox="1">
              <a:spLocks noChangeArrowheads="1"/>
            </p:cNvSpPr>
            <p:nvPr/>
          </p:nvSpPr>
          <p:spPr bwMode="auto">
            <a:xfrm>
              <a:off x="6535592" y="746373"/>
              <a:ext cx="2611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a:t>Types of APA Papers</a:t>
              </a:r>
              <a:endParaRPr lang="en-US" altLang="en-US"/>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393700" y="1522413"/>
            <a:ext cx="8408988"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r>
              <a:rPr lang="en-US" altLang="en-US" sz="2400" b="1">
                <a:latin typeface="Optima" pitchFamily="-84" charset="0"/>
              </a:rPr>
              <a:t>Your essay should:</a:t>
            </a:r>
          </a:p>
          <a:p>
            <a:pPr lvl="1" eaLnBrk="1" hangingPunct="1">
              <a:spcBef>
                <a:spcPts val="1000"/>
              </a:spcBef>
              <a:buFont typeface="Arial" panose="020B0604020202020204" pitchFamily="34" charset="0"/>
              <a:buChar char="•"/>
            </a:pPr>
            <a:r>
              <a:rPr lang="en-US" altLang="en-US" sz="2400">
                <a:latin typeface="Optima" pitchFamily="-84" charset="0"/>
                <a:cs typeface="Arial" panose="020B0604020202020204" pitchFamily="34" charset="0"/>
              </a:rPr>
              <a:t>be typed, </a:t>
            </a:r>
          </a:p>
          <a:p>
            <a:pPr lvl="1" eaLnBrk="1" hangingPunct="1">
              <a:spcBef>
                <a:spcPts val="1000"/>
              </a:spcBef>
              <a:buFont typeface="Arial" panose="020B0604020202020204" pitchFamily="34" charset="0"/>
              <a:buChar char="•"/>
            </a:pPr>
            <a:r>
              <a:rPr lang="en-US" altLang="en-US" sz="2400">
                <a:latin typeface="Optima" pitchFamily="-84" charset="0"/>
                <a:cs typeface="Arial" panose="020B0604020202020204" pitchFamily="34" charset="0"/>
              </a:rPr>
              <a:t>double-spaced, </a:t>
            </a:r>
          </a:p>
          <a:p>
            <a:pPr lvl="1" eaLnBrk="1" hangingPunct="1">
              <a:spcBef>
                <a:spcPts val="1000"/>
              </a:spcBef>
              <a:buFont typeface="Arial" panose="020B0604020202020204" pitchFamily="34" charset="0"/>
              <a:buChar char="•"/>
            </a:pPr>
            <a:r>
              <a:rPr lang="en-US" altLang="en-US" sz="2400">
                <a:latin typeface="Optima" pitchFamily="-84" charset="0"/>
                <a:cs typeface="Arial" panose="020B0604020202020204" pitchFamily="34" charset="0"/>
              </a:rPr>
              <a:t>have 1” margins, </a:t>
            </a:r>
          </a:p>
          <a:p>
            <a:pPr lvl="1" eaLnBrk="1" hangingPunct="1">
              <a:spcBef>
                <a:spcPts val="1000"/>
              </a:spcBef>
              <a:buFont typeface="Arial" panose="020B0604020202020204" pitchFamily="34" charset="0"/>
              <a:buChar char="•"/>
            </a:pPr>
            <a:r>
              <a:rPr lang="en-US" altLang="en-US" sz="2400">
                <a:latin typeface="Optima" pitchFamily="-84" charset="0"/>
                <a:cs typeface="Arial" panose="020B0604020202020204" pitchFamily="34" charset="0"/>
              </a:rPr>
              <a:t>use 10-12pt. Standard font (ex. Times New Roman), and</a:t>
            </a:r>
          </a:p>
          <a:p>
            <a:pPr lvl="1" eaLnBrk="1" hangingPunct="1">
              <a:spcBef>
                <a:spcPts val="1000"/>
              </a:spcBef>
              <a:buFont typeface="Arial" panose="020B0604020202020204" pitchFamily="34" charset="0"/>
              <a:buChar char="•"/>
            </a:pPr>
            <a:r>
              <a:rPr lang="en-US" altLang="en-US" sz="2400">
                <a:latin typeface="Optima" pitchFamily="-84" charset="0"/>
                <a:cs typeface="Arial" panose="020B0604020202020204" pitchFamily="34" charset="0"/>
              </a:rPr>
              <a:t>be printed on standard-sized paper (8.5</a:t>
            </a:r>
            <a:r>
              <a:rPr lang="en-US" altLang="ja-JP" sz="2400">
                <a:latin typeface="Optima" pitchFamily="-84" charset="0"/>
                <a:ea typeface="MS Mincho" panose="02020609040205080304" pitchFamily="49" charset="-128"/>
              </a:rPr>
              <a:t>”</a:t>
            </a:r>
            <a:r>
              <a:rPr lang="en-US" altLang="ja-JP" sz="2400">
                <a:latin typeface="Optima" pitchFamily="-84" charset="0"/>
                <a:ea typeface="MS Mincho" panose="02020609040205080304" pitchFamily="49" charset="-128"/>
                <a:cs typeface="Arial" panose="020B0604020202020204" pitchFamily="34" charset="0"/>
              </a:rPr>
              <a:t>x 11</a:t>
            </a:r>
            <a:r>
              <a:rPr lang="en-US" altLang="ja-JP" sz="2400">
                <a:latin typeface="Optima" pitchFamily="-84" charset="0"/>
                <a:ea typeface="MS Mincho" panose="02020609040205080304" pitchFamily="49" charset="-128"/>
              </a:rPr>
              <a:t>”)</a:t>
            </a:r>
          </a:p>
          <a:p>
            <a:pPr lvl="1" eaLnBrk="1" hangingPunct="1">
              <a:spcBef>
                <a:spcPts val="1000"/>
              </a:spcBef>
              <a:buFont typeface="Arial" panose="020B0604020202020204" pitchFamily="34" charset="0"/>
              <a:buChar char="•"/>
            </a:pPr>
            <a:endParaRPr lang="en-US" altLang="en-US" sz="2400">
              <a:latin typeface="Optima" pitchFamily="-84" charset="0"/>
              <a:ea typeface="MS Mincho" panose="02020609040205080304" pitchFamily="49" charset="-128"/>
            </a:endParaRPr>
          </a:p>
          <a:p>
            <a:pPr lvl="1" eaLnBrk="1" hangingPunct="1">
              <a:spcBef>
                <a:spcPts val="1000"/>
              </a:spcBef>
              <a:buFont typeface="Arial" panose="020B0604020202020204" pitchFamily="34" charset="0"/>
              <a:buChar char="•"/>
            </a:pPr>
            <a:endParaRPr lang="en-US" altLang="en-US" sz="1200">
              <a:latin typeface="Optima" pitchFamily="-84" charset="0"/>
              <a:cs typeface="Arial" panose="020B0604020202020204" pitchFamily="34" charset="0"/>
            </a:endParaRPr>
          </a:p>
          <a:p>
            <a:pPr algn="just" eaLnBrk="1" hangingPunct="1">
              <a:spcBef>
                <a:spcPts val="1000"/>
              </a:spcBef>
            </a:pPr>
            <a:r>
              <a:rPr lang="en-US" altLang="en-US" i="1">
                <a:latin typeface="Optima" pitchFamily="-84" charset="0"/>
                <a:cs typeface="Arial" panose="020B0604020202020204" pitchFamily="34" charset="0"/>
              </a:rPr>
              <a:t>[Note: If you are writing a manuscript draft, APA suggests using two spaces between sentences to aid readability (see pp.87-88 in the APA manual).]</a:t>
            </a:r>
          </a:p>
          <a:p>
            <a:pPr eaLnBrk="1" hangingPunct="1"/>
            <a:endParaRPr lang="en-US" altLang="en-US">
              <a:latin typeface="Optima" pitchFamily="-84" charset="0"/>
              <a:cs typeface="Arial" panose="020B0604020202020204" pitchFamily="34" charset="0"/>
            </a:endParaRPr>
          </a:p>
        </p:txBody>
      </p:sp>
      <p:grpSp>
        <p:nvGrpSpPr>
          <p:cNvPr id="9219" name="Group 7"/>
          <p:cNvGrpSpPr>
            <a:grpSpLocks/>
          </p:cNvGrpSpPr>
          <p:nvPr/>
        </p:nvGrpSpPr>
        <p:grpSpPr bwMode="auto">
          <a:xfrm>
            <a:off x="4235450" y="215900"/>
            <a:ext cx="4911725" cy="1276350"/>
            <a:chOff x="4235019" y="215386"/>
            <a:chExt cx="4912185" cy="1277461"/>
          </a:xfrm>
        </p:grpSpPr>
        <p:grpSp>
          <p:nvGrpSpPr>
            <p:cNvPr id="9220" name="Group 5"/>
            <p:cNvGrpSpPr>
              <a:grpSpLocks/>
            </p:cNvGrpSpPr>
            <p:nvPr/>
          </p:nvGrpSpPr>
          <p:grpSpPr bwMode="auto">
            <a:xfrm>
              <a:off x="4235019" y="215386"/>
              <a:ext cx="4908981" cy="1277461"/>
              <a:chOff x="0" y="2220850"/>
              <a:chExt cx="9144000" cy="2762588"/>
            </a:xfrm>
          </p:grpSpPr>
          <p:sp>
            <p:nvSpPr>
              <p:cNvPr id="11" name="Rectangle 10"/>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9223"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1" name="TextBox 2"/>
            <p:cNvSpPr txBox="1">
              <a:spLocks noChangeArrowheads="1"/>
            </p:cNvSpPr>
            <p:nvPr/>
          </p:nvSpPr>
          <p:spPr bwMode="auto">
            <a:xfrm>
              <a:off x="6564446" y="746373"/>
              <a:ext cx="2582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a:t>General APA Format</a:t>
              </a:r>
              <a:endParaRPr lang="en-US" altLang="en-US"/>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393700" y="1522413"/>
            <a:ext cx="840898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eaLnBrk="1" hangingPunct="1">
              <a:spcBef>
                <a:spcPts val="1000"/>
              </a:spcBef>
            </a:pPr>
            <a:r>
              <a:rPr lang="en-US" altLang="ja-JP" sz="2400" b="1">
                <a:latin typeface="Optima" pitchFamily="-84" charset="0"/>
                <a:ea typeface="MS Mincho" panose="02020609040205080304" pitchFamily="49" charset="-128"/>
                <a:cs typeface="Arial" panose="020B0604020202020204" pitchFamily="34" charset="0"/>
              </a:rPr>
              <a:t>Every page of your essay should:</a:t>
            </a:r>
          </a:p>
          <a:p>
            <a:pPr lvl="1" eaLnBrk="1" hangingPunct="1">
              <a:spcBef>
                <a:spcPts val="1000"/>
              </a:spcBef>
              <a:buFont typeface="Arial" panose="020B0604020202020204" pitchFamily="34" charset="0"/>
              <a:buChar char="•"/>
            </a:pPr>
            <a:r>
              <a:rPr lang="en-US" altLang="en-US" sz="2400">
                <a:latin typeface="Optima" pitchFamily="-84" charset="0"/>
                <a:ea typeface="MS Mincho" panose="02020609040205080304" pitchFamily="49" charset="-128"/>
                <a:cs typeface="Arial" panose="020B0604020202020204" pitchFamily="34" charset="0"/>
              </a:rPr>
              <a:t>Include a page header (Title, all caps) in the upper left-hand corner and</a:t>
            </a:r>
          </a:p>
          <a:p>
            <a:pPr lvl="1" eaLnBrk="1" hangingPunct="1">
              <a:spcBef>
                <a:spcPts val="1000"/>
              </a:spcBef>
              <a:buFont typeface="Arial" panose="020B0604020202020204" pitchFamily="34" charset="0"/>
              <a:buChar char="•"/>
            </a:pPr>
            <a:r>
              <a:rPr lang="en-US" altLang="en-US" sz="2400">
                <a:latin typeface="Optima" pitchFamily="-84" charset="0"/>
                <a:ea typeface="MS Mincho" panose="02020609040205080304" pitchFamily="49" charset="-128"/>
                <a:cs typeface="Arial" panose="020B0604020202020204" pitchFamily="34" charset="0"/>
              </a:rPr>
              <a:t>the page number in the upper right</a:t>
            </a:r>
            <a:endParaRPr lang="en-US" altLang="en-US" sz="1200">
              <a:latin typeface="Optima" pitchFamily="-84" charset="0"/>
              <a:ea typeface="MS Mincho" panose="02020609040205080304" pitchFamily="49" charset="-128"/>
              <a:cs typeface="Arial" panose="020B0604020202020204" pitchFamily="34" charset="0"/>
            </a:endParaRPr>
          </a:p>
          <a:p>
            <a:pPr eaLnBrk="1" hangingPunct="1"/>
            <a:endParaRPr lang="en-US" altLang="en-US">
              <a:latin typeface="Optima" pitchFamily="-84" charset="0"/>
              <a:ea typeface="MS Mincho" panose="02020609040205080304" pitchFamily="49" charset="-128"/>
              <a:cs typeface="Arial" panose="020B0604020202020204" pitchFamily="34" charset="0"/>
            </a:endParaRPr>
          </a:p>
        </p:txBody>
      </p:sp>
      <p:grpSp>
        <p:nvGrpSpPr>
          <p:cNvPr id="10243" name="Group 7"/>
          <p:cNvGrpSpPr>
            <a:grpSpLocks/>
          </p:cNvGrpSpPr>
          <p:nvPr/>
        </p:nvGrpSpPr>
        <p:grpSpPr bwMode="auto">
          <a:xfrm>
            <a:off x="4235450" y="215900"/>
            <a:ext cx="4911725" cy="1276350"/>
            <a:chOff x="4235019" y="215386"/>
            <a:chExt cx="4912185" cy="1277461"/>
          </a:xfrm>
        </p:grpSpPr>
        <p:grpSp>
          <p:nvGrpSpPr>
            <p:cNvPr id="10245" name="Group 5"/>
            <p:cNvGrpSpPr>
              <a:grpSpLocks/>
            </p:cNvGrpSpPr>
            <p:nvPr/>
          </p:nvGrpSpPr>
          <p:grpSpPr bwMode="auto">
            <a:xfrm>
              <a:off x="4235019" y="215386"/>
              <a:ext cx="4908981" cy="1277461"/>
              <a:chOff x="0" y="2220850"/>
              <a:chExt cx="9144000" cy="2762588"/>
            </a:xfrm>
          </p:grpSpPr>
          <p:sp>
            <p:nvSpPr>
              <p:cNvPr id="11" name="Rectangle 10"/>
              <p:cNvSpPr/>
              <p:nvPr/>
            </p:nvSpPr>
            <p:spPr>
              <a:xfrm>
                <a:off x="0" y="3193255"/>
                <a:ext cx="9144054" cy="1188875"/>
              </a:xfrm>
              <a:prstGeom prst="rect">
                <a:avLst/>
              </a:prstGeom>
              <a:solidFill>
                <a:srgbClr val="F28B16"/>
              </a:solidFill>
              <a:ln>
                <a:solidFill>
                  <a:srgbClr val="9FD62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248" name="Picture 11" descr="High-Rez-OW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6" name="TextBox 2"/>
            <p:cNvSpPr txBox="1">
              <a:spLocks noChangeArrowheads="1"/>
            </p:cNvSpPr>
            <p:nvPr/>
          </p:nvSpPr>
          <p:spPr bwMode="auto">
            <a:xfrm>
              <a:off x="6564446" y="746373"/>
              <a:ext cx="2582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anose="02040602050305030304" pitchFamily="18" charset="0"/>
                  <a:ea typeface="MS PGothic" panose="020B0600070205080204" pitchFamily="34" charset="-128"/>
                </a:defRPr>
              </a:lvl1pPr>
              <a:lvl2pPr marL="742950" indent="-285750" eaLnBrk="0" hangingPunct="0">
                <a:defRPr>
                  <a:solidFill>
                    <a:schemeClr val="tx1"/>
                  </a:solidFill>
                  <a:latin typeface="Book Antiqua" panose="02040602050305030304" pitchFamily="18" charset="0"/>
                  <a:ea typeface="MS PGothic" panose="020B0600070205080204" pitchFamily="34" charset="-128"/>
                </a:defRPr>
              </a:lvl2pPr>
              <a:lvl3pPr marL="1143000" indent="-228600" eaLnBrk="0" hangingPunct="0">
                <a:defRPr>
                  <a:solidFill>
                    <a:schemeClr val="tx1"/>
                  </a:solidFill>
                  <a:latin typeface="Book Antiqua" panose="02040602050305030304" pitchFamily="18" charset="0"/>
                  <a:ea typeface="MS PGothic" panose="020B0600070205080204" pitchFamily="34" charset="-128"/>
                </a:defRPr>
              </a:lvl3pPr>
              <a:lvl4pPr marL="1600200" indent="-228600" eaLnBrk="0" hangingPunct="0">
                <a:defRPr>
                  <a:solidFill>
                    <a:schemeClr val="tx1"/>
                  </a:solidFill>
                  <a:latin typeface="Book Antiqua" panose="02040602050305030304" pitchFamily="18" charset="0"/>
                  <a:ea typeface="MS PGothic" panose="020B0600070205080204" pitchFamily="34" charset="-128"/>
                </a:defRPr>
              </a:lvl4pPr>
              <a:lvl5pPr marL="2057400" indent="-228600" eaLnBrk="0" hangingPunct="0">
                <a:defRPr>
                  <a:solidFill>
                    <a:schemeClr val="tx1"/>
                  </a:solidFill>
                  <a:latin typeface="Book Antiqua" panose="020406020503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MS PGothic" panose="020B0600070205080204" pitchFamily="34" charset="-128"/>
                </a:defRPr>
              </a:lvl9pPr>
            </a:lstStyle>
            <a:p>
              <a:pPr algn="r" eaLnBrk="1" hangingPunct="1"/>
              <a:r>
                <a:rPr lang="en-US" altLang="en-US" sz="2000"/>
                <a:t>General APA Format</a:t>
              </a:r>
              <a:endParaRPr lang="en-US" altLang="en-US"/>
            </a:p>
          </p:txBody>
        </p:sp>
      </p:grpSp>
      <p:pic>
        <p:nvPicPr>
          <p:cNvPr id="10244" name="Picture 7"/>
          <p:cNvPicPr>
            <a:picLocks noChangeAspect="1" noChangeArrowheads="1"/>
          </p:cNvPicPr>
          <p:nvPr/>
        </p:nvPicPr>
        <p:blipFill>
          <a:blip r:embed="rId4">
            <a:extLst>
              <a:ext uri="{28A0092B-C50C-407E-A947-70E740481C1C}">
                <a14:useLocalDpi xmlns:a14="http://schemas.microsoft.com/office/drawing/2010/main" val="0"/>
              </a:ext>
            </a:extLst>
          </a:blip>
          <a:srcRect t="27043" r="6624" b="6818"/>
          <a:stretch>
            <a:fillRect/>
          </a:stretch>
        </p:blipFill>
        <p:spPr bwMode="auto">
          <a:xfrm>
            <a:off x="1785938" y="3913188"/>
            <a:ext cx="7151687"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20081208070939_56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20081208070939_560</Template>
  <TotalTime>310</TotalTime>
  <Words>4591</Words>
  <Application>Microsoft Office PowerPoint</Application>
  <PresentationFormat>On-screen Show (4:3)</PresentationFormat>
  <Paragraphs>489</Paragraphs>
  <Slides>38</Slides>
  <Notes>38</Notes>
  <HiddenSlides>0</HiddenSlides>
  <MMClips>0</MMClips>
  <ScaleCrop>false</ScaleCrop>
  <HeadingPairs>
    <vt:vector size="8" baseType="variant">
      <vt:variant>
        <vt:lpstr>Fonts Used</vt:lpstr>
      </vt:variant>
      <vt:variant>
        <vt:i4>9</vt:i4>
      </vt:variant>
      <vt:variant>
        <vt:lpstr>Theme</vt:lpstr>
      </vt:variant>
      <vt:variant>
        <vt:i4>1</vt:i4>
      </vt:variant>
      <vt:variant>
        <vt:lpstr>Slide Titles</vt:lpstr>
      </vt:variant>
      <vt:variant>
        <vt:i4>38</vt:i4>
      </vt:variant>
      <vt:variant>
        <vt:lpstr>Custom Shows</vt:lpstr>
      </vt:variant>
      <vt:variant>
        <vt:i4>1</vt:i4>
      </vt:variant>
    </vt:vector>
  </HeadingPairs>
  <TitlesOfParts>
    <vt:vector size="49" baseType="lpstr">
      <vt:lpstr>Book Antiqua</vt:lpstr>
      <vt:lpstr>MS PGothic</vt:lpstr>
      <vt:lpstr>Arial</vt:lpstr>
      <vt:lpstr>Calibri</vt:lpstr>
      <vt:lpstr>Optima</vt:lpstr>
      <vt:lpstr>Wingdings</vt:lpstr>
      <vt:lpstr>MS Mincho</vt:lpstr>
      <vt:lpstr>Arial Black</vt:lpstr>
      <vt:lpstr>Tahoma</vt:lpstr>
      <vt:lpstr>20081208070939_560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Ghada</dc:creator>
  <cp:lastModifiedBy>Banks, Theresa E (Southeast)</cp:lastModifiedBy>
  <cp:revision>82</cp:revision>
  <dcterms:created xsi:type="dcterms:W3CDTF">2013-12-10T01:29:57Z</dcterms:created>
  <dcterms:modified xsi:type="dcterms:W3CDTF">2015-10-12T16:14:15Z</dcterms:modified>
</cp:coreProperties>
</file>